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5" r:id="rId13"/>
    <p:sldId id="267" r:id="rId14"/>
    <p:sldId id="264" r:id="rId15"/>
    <p:sldId id="266" r:id="rId16"/>
    <p:sldId id="268" r:id="rId17"/>
    <p:sldId id="269" r:id="rId18"/>
    <p:sldId id="270" r:id="rId19"/>
    <p:sldId id="271" r:id="rId20"/>
    <p:sldId id="272" r:id="rId21"/>
    <p:sldId id="273" r:id="rId22"/>
    <p:sldId id="276" r:id="rId23"/>
    <p:sldId id="275" r:id="rId24"/>
    <p:sldId id="274" r:id="rId25"/>
    <p:sldId id="277" r:id="rId26"/>
    <p:sldId id="278" r:id="rId27"/>
    <p:sldId id="280" r:id="rId28"/>
    <p:sldId id="27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36999D-51C3-EF40-CDE2-A5C0E10B63B6}" v="183" dt="2023-06-11T11:03:27.210"/>
    <p1510:client id="{61B378FD-35B9-47FE-8EF3-A34286D0CD23}" v="64" dt="2023-06-11T08:34:47.905"/>
    <p1510:client id="{A9FC62EA-8F29-20D9-F86D-9F2C5D214005}" v="687" dt="2023-06-11T07:24:25.7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96" d="100"/>
          <a:sy n="96" d="100"/>
        </p:scale>
        <p:origin x="78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348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08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30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51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85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2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73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7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06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08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73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25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6/13/2023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16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620584" cy="2845215"/>
          </a:xfrm>
        </p:spPr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Lung Ultrasound</a:t>
            </a:r>
            <a:br>
              <a:rPr lang="en-US" dirty="0">
                <a:cs typeface="Calibri Light"/>
              </a:rPr>
            </a:br>
            <a:br>
              <a:rPr lang="en-US" dirty="0">
                <a:cs typeface="Calibri Light"/>
              </a:rPr>
            </a:br>
            <a:r>
              <a:rPr lang="en-US" sz="1600" b="1" cap="all" dirty="0"/>
              <a:t>Basic Techniques for rapid evaluation of dyspnea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 vert="horz" lIns="91440" tIns="45720" rIns="91440" bIns="45720" rtlCol="0" anchor="t">
            <a:normAutofit fontScale="40000" lnSpcReduction="20000"/>
          </a:bodyPr>
          <a:lstStyle/>
          <a:p>
            <a:pPr>
              <a:lnSpc>
                <a:spcPct val="90000"/>
              </a:lnSpc>
            </a:pPr>
            <a:r>
              <a:rPr lang="en-US" sz="4500" b="1" dirty="0">
                <a:cs typeface="Calibri"/>
              </a:rPr>
              <a:t>Adam Flynn, MD</a:t>
            </a:r>
            <a:endParaRPr lang="en-US" sz="4500" b="1" dirty="0"/>
          </a:p>
          <a:p>
            <a:pPr>
              <a:lnSpc>
                <a:spcPct val="90000"/>
              </a:lnSpc>
            </a:pPr>
            <a:r>
              <a:rPr lang="en-US" dirty="0" err="1">
                <a:cs typeface="Calibri"/>
              </a:rPr>
              <a:t>Facharzt</a:t>
            </a:r>
            <a:r>
              <a:rPr lang="en-US" dirty="0">
                <a:cs typeface="Calibri"/>
              </a:rPr>
              <a:t> für </a:t>
            </a:r>
            <a:r>
              <a:rPr lang="en-US" dirty="0" err="1">
                <a:cs typeface="Calibri"/>
              </a:rPr>
              <a:t>Innere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Medizin</a:t>
            </a:r>
            <a:endParaRPr lang="en-US"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dirty="0">
                <a:cs typeface="Calibri"/>
              </a:rPr>
              <a:t>Board Certified American board of family medicine</a:t>
            </a:r>
          </a:p>
          <a:p>
            <a:pPr>
              <a:lnSpc>
                <a:spcPct val="90000"/>
              </a:lnSpc>
            </a:pPr>
            <a:endParaRPr lang="en-US" dirty="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BB02EC-EC55-34CF-1774-89C1BBBEAF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81" r="29715" b="-9"/>
          <a:stretch/>
        </p:blipFill>
        <p:spPr>
          <a:xfrm>
            <a:off x="5793787" y="10"/>
            <a:ext cx="6398213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5F55C16-BC21-49EF-A4FF-C3155BB93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9C4FEA-5CD1-D776-F54E-7E51DB95F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497257"/>
            <a:ext cx="4840010" cy="367970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Inhalation should cause the lung to cover the diaphragm or spleen</a:t>
            </a:r>
          </a:p>
          <a:p>
            <a:r>
              <a:rPr lang="en-US" sz="2000"/>
              <a:t>Great way to evaluate for a tiny effusion or lower lobe consolidation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A64DA6-24F5-9E33-82A6-FB61DD480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952744"/>
          </a:xfrm>
        </p:spPr>
        <p:txBody>
          <a:bodyPr>
            <a:normAutofit/>
          </a:bodyPr>
          <a:lstStyle/>
          <a:p>
            <a:r>
              <a:rPr lang="en-US" dirty="0"/>
              <a:t>Curtain Sign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C5F069E-AFE6-4825-8945-46F2918A5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6116569" cy="6858000"/>
          </a:xfrm>
          <a:custGeom>
            <a:avLst/>
            <a:gdLst>
              <a:gd name="connsiteX0" fmla="*/ 0 w 6116569"/>
              <a:gd name="connsiteY0" fmla="*/ 0 h 6879321"/>
              <a:gd name="connsiteX1" fmla="*/ 2935851 w 6116569"/>
              <a:gd name="connsiteY1" fmla="*/ 0 h 6879321"/>
              <a:gd name="connsiteX2" fmla="*/ 3238280 w 6116569"/>
              <a:gd name="connsiteY2" fmla="*/ 31980 h 6879321"/>
              <a:gd name="connsiteX3" fmla="*/ 3660541 w 6116569"/>
              <a:gd name="connsiteY3" fmla="*/ 550772 h 6879321"/>
              <a:gd name="connsiteX4" fmla="*/ 3808902 w 6116569"/>
              <a:gd name="connsiteY4" fmla="*/ 589860 h 6879321"/>
              <a:gd name="connsiteX5" fmla="*/ 4413762 w 6116569"/>
              <a:gd name="connsiteY5" fmla="*/ 625393 h 6879321"/>
              <a:gd name="connsiteX6" fmla="*/ 4567830 w 6116569"/>
              <a:gd name="connsiteY6" fmla="*/ 721333 h 6879321"/>
              <a:gd name="connsiteX7" fmla="*/ 4171247 w 6116569"/>
              <a:gd name="connsiteY7" fmla="*/ 792401 h 6879321"/>
              <a:gd name="connsiteX8" fmla="*/ 4376671 w 6116569"/>
              <a:gd name="connsiteY8" fmla="*/ 842148 h 6879321"/>
              <a:gd name="connsiteX9" fmla="*/ 4527887 w 6116569"/>
              <a:gd name="connsiteY9" fmla="*/ 813722 h 6879321"/>
              <a:gd name="connsiteX10" fmla="*/ 4633452 w 6116569"/>
              <a:gd name="connsiteY10" fmla="*/ 799508 h 6879321"/>
              <a:gd name="connsiteX11" fmla="*/ 4947293 w 6116569"/>
              <a:gd name="connsiteY11" fmla="*/ 870576 h 6879321"/>
              <a:gd name="connsiteX12" fmla="*/ 5263988 w 6116569"/>
              <a:gd name="connsiteY12" fmla="*/ 820828 h 6879321"/>
              <a:gd name="connsiteX13" fmla="*/ 5249723 w 6116569"/>
              <a:gd name="connsiteY13" fmla="*/ 895449 h 6879321"/>
              <a:gd name="connsiteX14" fmla="*/ 4744723 w 6116569"/>
              <a:gd name="connsiteY14" fmla="*/ 1197485 h 6879321"/>
              <a:gd name="connsiteX15" fmla="*/ 4767548 w 6116569"/>
              <a:gd name="connsiteY15" fmla="*/ 1346727 h 6879321"/>
              <a:gd name="connsiteX16" fmla="*/ 4539299 w 6116569"/>
              <a:gd name="connsiteY16" fmla="*/ 1421348 h 6879321"/>
              <a:gd name="connsiteX17" fmla="*/ 4607773 w 6116569"/>
              <a:gd name="connsiteY17" fmla="*/ 1485309 h 6879321"/>
              <a:gd name="connsiteX18" fmla="*/ 4579242 w 6116569"/>
              <a:gd name="connsiteY18" fmla="*/ 1535055 h 6879321"/>
              <a:gd name="connsiteX19" fmla="*/ 5278255 w 6116569"/>
              <a:gd name="connsiteY19" fmla="*/ 1609676 h 6879321"/>
              <a:gd name="connsiteX20" fmla="*/ 5771843 w 6116569"/>
              <a:gd name="connsiteY20" fmla="*/ 1630997 h 6879321"/>
              <a:gd name="connsiteX21" fmla="*/ 6105656 w 6116569"/>
              <a:gd name="connsiteY21" fmla="*/ 1748257 h 6879321"/>
              <a:gd name="connsiteX22" fmla="*/ 5691955 w 6116569"/>
              <a:gd name="connsiteY22" fmla="*/ 2167555 h 6879321"/>
              <a:gd name="connsiteX23" fmla="*/ 5475118 w 6116569"/>
              <a:gd name="connsiteY23" fmla="*/ 2348776 h 6879321"/>
              <a:gd name="connsiteX24" fmla="*/ 5826051 w 6116569"/>
              <a:gd name="connsiteY24" fmla="*/ 2291922 h 6879321"/>
              <a:gd name="connsiteX25" fmla="*/ 5552153 w 6116569"/>
              <a:gd name="connsiteY25" fmla="*/ 2597513 h 6879321"/>
              <a:gd name="connsiteX26" fmla="*/ 5603508 w 6116569"/>
              <a:gd name="connsiteY26" fmla="*/ 2647260 h 6879321"/>
              <a:gd name="connsiteX27" fmla="*/ 5700515 w 6116569"/>
              <a:gd name="connsiteY27" fmla="*/ 2679240 h 6879321"/>
              <a:gd name="connsiteX28" fmla="*/ 5246870 w 6116569"/>
              <a:gd name="connsiteY28" fmla="*/ 2888889 h 6879321"/>
              <a:gd name="connsiteX29" fmla="*/ 4836022 w 6116569"/>
              <a:gd name="connsiteY29" fmla="*/ 3169605 h 6879321"/>
              <a:gd name="connsiteX30" fmla="*/ 4736163 w 6116569"/>
              <a:gd name="connsiteY30" fmla="*/ 3233565 h 6879321"/>
              <a:gd name="connsiteX31" fmla="*/ 4853141 w 6116569"/>
              <a:gd name="connsiteY31" fmla="*/ 3233565 h 6879321"/>
              <a:gd name="connsiteX32" fmla="*/ 4944440 w 6116569"/>
              <a:gd name="connsiteY32" fmla="*/ 3226459 h 6879321"/>
              <a:gd name="connsiteX33" fmla="*/ 5109921 w 6116569"/>
              <a:gd name="connsiteY33" fmla="*/ 3283313 h 6879321"/>
              <a:gd name="connsiteX34" fmla="*/ 5694809 w 6116569"/>
              <a:gd name="connsiteY34" fmla="*/ 3141178 h 6879321"/>
              <a:gd name="connsiteX35" fmla="*/ 5566419 w 6116569"/>
              <a:gd name="connsiteY35" fmla="*/ 3301079 h 6879321"/>
              <a:gd name="connsiteX36" fmla="*/ 5415203 w 6116569"/>
              <a:gd name="connsiteY36" fmla="*/ 3397020 h 6879321"/>
              <a:gd name="connsiteX37" fmla="*/ 5612068 w 6116569"/>
              <a:gd name="connsiteY37" fmla="*/ 3432554 h 6879321"/>
              <a:gd name="connsiteX38" fmla="*/ 5206927 w 6116569"/>
              <a:gd name="connsiteY38" fmla="*/ 3599562 h 6879321"/>
              <a:gd name="connsiteX39" fmla="*/ 5301079 w 6116569"/>
              <a:gd name="connsiteY39" fmla="*/ 3723930 h 6879321"/>
              <a:gd name="connsiteX40" fmla="*/ 4507915 w 6116569"/>
              <a:gd name="connsiteY40" fmla="*/ 4306683 h 6879321"/>
              <a:gd name="connsiteX41" fmla="*/ 3982942 w 6116569"/>
              <a:gd name="connsiteY41" fmla="*/ 4587399 h 6879321"/>
              <a:gd name="connsiteX42" fmla="*/ 4185513 w 6116569"/>
              <a:gd name="connsiteY42" fmla="*/ 4541205 h 6879321"/>
              <a:gd name="connsiteX43" fmla="*/ 5212633 w 6116569"/>
              <a:gd name="connsiteY43" fmla="*/ 4455924 h 6879321"/>
              <a:gd name="connsiteX44" fmla="*/ 5312492 w 6116569"/>
              <a:gd name="connsiteY44" fmla="*/ 4473691 h 6879321"/>
              <a:gd name="connsiteX45" fmla="*/ 4596361 w 6116569"/>
              <a:gd name="connsiteY45" fmla="*/ 4818368 h 6879321"/>
              <a:gd name="connsiteX46" fmla="*/ 4873113 w 6116569"/>
              <a:gd name="connsiteY46" fmla="*/ 4885882 h 6879321"/>
              <a:gd name="connsiteX47" fmla="*/ 4935881 w 6116569"/>
              <a:gd name="connsiteY47" fmla="*/ 4914309 h 6879321"/>
              <a:gd name="connsiteX48" fmla="*/ 4873113 w 6116569"/>
              <a:gd name="connsiteY48" fmla="*/ 5003143 h 6879321"/>
              <a:gd name="connsiteX49" fmla="*/ 4721898 w 6116569"/>
              <a:gd name="connsiteY49" fmla="*/ 5095530 h 6879321"/>
              <a:gd name="connsiteX50" fmla="*/ 5132745 w 6116569"/>
              <a:gd name="connsiteY50" fmla="*/ 4949842 h 6879321"/>
              <a:gd name="connsiteX51" fmla="*/ 5101362 w 6116569"/>
              <a:gd name="connsiteY51" fmla="*/ 5081317 h 6879321"/>
              <a:gd name="connsiteX52" fmla="*/ 5138452 w 6116569"/>
              <a:gd name="connsiteY52" fmla="*/ 5198578 h 6879321"/>
              <a:gd name="connsiteX53" fmla="*/ 4904497 w 6116569"/>
              <a:gd name="connsiteY53" fmla="*/ 5362033 h 6879321"/>
              <a:gd name="connsiteX54" fmla="*/ 4579242 w 6116569"/>
              <a:gd name="connsiteY54" fmla="*/ 5674729 h 6879321"/>
              <a:gd name="connsiteX55" fmla="*/ 4253988 w 6116569"/>
              <a:gd name="connsiteY55" fmla="*/ 5884379 h 6879321"/>
              <a:gd name="connsiteX56" fmla="*/ 3985795 w 6116569"/>
              <a:gd name="connsiteY56" fmla="*/ 6069153 h 6879321"/>
              <a:gd name="connsiteX57" fmla="*/ 4231163 w 6116569"/>
              <a:gd name="connsiteY57" fmla="*/ 6030066 h 6879321"/>
              <a:gd name="connsiteX58" fmla="*/ 3814609 w 6116569"/>
              <a:gd name="connsiteY58" fmla="*/ 6317889 h 6879321"/>
              <a:gd name="connsiteX59" fmla="*/ 3751840 w 6116569"/>
              <a:gd name="connsiteY59" fmla="*/ 6339209 h 6879321"/>
              <a:gd name="connsiteX60" fmla="*/ 3089919 w 6116569"/>
              <a:gd name="connsiteY60" fmla="*/ 6563071 h 6879321"/>
              <a:gd name="connsiteX61" fmla="*/ 2961529 w 6116569"/>
              <a:gd name="connsiteY61" fmla="*/ 6662566 h 6879321"/>
              <a:gd name="connsiteX62" fmla="*/ 3107038 w 6116569"/>
              <a:gd name="connsiteY62" fmla="*/ 6673226 h 6879321"/>
              <a:gd name="connsiteX63" fmla="*/ 3594919 w 6116569"/>
              <a:gd name="connsiteY63" fmla="*/ 6591499 h 6879321"/>
              <a:gd name="connsiteX64" fmla="*/ 3261106 w 6116569"/>
              <a:gd name="connsiteY64" fmla="*/ 6726527 h 6879321"/>
              <a:gd name="connsiteX65" fmla="*/ 3620597 w 6116569"/>
              <a:gd name="connsiteY65" fmla="*/ 6740740 h 6879321"/>
              <a:gd name="connsiteX66" fmla="*/ 3703337 w 6116569"/>
              <a:gd name="connsiteY66" fmla="*/ 6826020 h 6879321"/>
              <a:gd name="connsiteX67" fmla="*/ 3689072 w 6116569"/>
              <a:gd name="connsiteY67" fmla="*/ 6879321 h 6879321"/>
              <a:gd name="connsiteX68" fmla="*/ 0 w 6116569"/>
              <a:gd name="connsiteY68" fmla="*/ 6879321 h 687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nstance_data_47ab67733d8df5a26b7cdf2a24349fd81ce5f581-0-burned_in">
            <a:hlinkClick r:id="" action="ppaction://media"/>
            <a:extLst>
              <a:ext uri="{FF2B5EF4-FFF2-40B4-BE49-F238E27FC236}">
                <a16:creationId xmlns:a16="http://schemas.microsoft.com/office/drawing/2014/main" id="{C0146067-E9F0-A9B1-CE8A-A2603A1D5B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134" y="1140093"/>
            <a:ext cx="3195204" cy="475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997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5F55C16-BC21-49EF-A4FF-C3155BB93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F7AE6A-6D43-3B0D-AFA0-6BD99900D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952744"/>
          </a:xfrm>
        </p:spPr>
        <p:txBody>
          <a:bodyPr>
            <a:normAutofit/>
          </a:bodyPr>
          <a:lstStyle/>
          <a:p>
            <a:r>
              <a:rPr lang="en-US" dirty="0"/>
              <a:t>What are A-Lines?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C5F069E-AFE6-4825-8945-46F2918A5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6116569" cy="6858000"/>
          </a:xfrm>
          <a:custGeom>
            <a:avLst/>
            <a:gdLst>
              <a:gd name="connsiteX0" fmla="*/ 0 w 6116569"/>
              <a:gd name="connsiteY0" fmla="*/ 0 h 6879321"/>
              <a:gd name="connsiteX1" fmla="*/ 2935851 w 6116569"/>
              <a:gd name="connsiteY1" fmla="*/ 0 h 6879321"/>
              <a:gd name="connsiteX2" fmla="*/ 3238280 w 6116569"/>
              <a:gd name="connsiteY2" fmla="*/ 31980 h 6879321"/>
              <a:gd name="connsiteX3" fmla="*/ 3660541 w 6116569"/>
              <a:gd name="connsiteY3" fmla="*/ 550772 h 6879321"/>
              <a:gd name="connsiteX4" fmla="*/ 3808902 w 6116569"/>
              <a:gd name="connsiteY4" fmla="*/ 589860 h 6879321"/>
              <a:gd name="connsiteX5" fmla="*/ 4413762 w 6116569"/>
              <a:gd name="connsiteY5" fmla="*/ 625393 h 6879321"/>
              <a:gd name="connsiteX6" fmla="*/ 4567830 w 6116569"/>
              <a:gd name="connsiteY6" fmla="*/ 721333 h 6879321"/>
              <a:gd name="connsiteX7" fmla="*/ 4171247 w 6116569"/>
              <a:gd name="connsiteY7" fmla="*/ 792401 h 6879321"/>
              <a:gd name="connsiteX8" fmla="*/ 4376671 w 6116569"/>
              <a:gd name="connsiteY8" fmla="*/ 842148 h 6879321"/>
              <a:gd name="connsiteX9" fmla="*/ 4527887 w 6116569"/>
              <a:gd name="connsiteY9" fmla="*/ 813722 h 6879321"/>
              <a:gd name="connsiteX10" fmla="*/ 4633452 w 6116569"/>
              <a:gd name="connsiteY10" fmla="*/ 799508 h 6879321"/>
              <a:gd name="connsiteX11" fmla="*/ 4947293 w 6116569"/>
              <a:gd name="connsiteY11" fmla="*/ 870576 h 6879321"/>
              <a:gd name="connsiteX12" fmla="*/ 5263988 w 6116569"/>
              <a:gd name="connsiteY12" fmla="*/ 820828 h 6879321"/>
              <a:gd name="connsiteX13" fmla="*/ 5249723 w 6116569"/>
              <a:gd name="connsiteY13" fmla="*/ 895449 h 6879321"/>
              <a:gd name="connsiteX14" fmla="*/ 4744723 w 6116569"/>
              <a:gd name="connsiteY14" fmla="*/ 1197485 h 6879321"/>
              <a:gd name="connsiteX15" fmla="*/ 4767548 w 6116569"/>
              <a:gd name="connsiteY15" fmla="*/ 1346727 h 6879321"/>
              <a:gd name="connsiteX16" fmla="*/ 4539299 w 6116569"/>
              <a:gd name="connsiteY16" fmla="*/ 1421348 h 6879321"/>
              <a:gd name="connsiteX17" fmla="*/ 4607773 w 6116569"/>
              <a:gd name="connsiteY17" fmla="*/ 1485309 h 6879321"/>
              <a:gd name="connsiteX18" fmla="*/ 4579242 w 6116569"/>
              <a:gd name="connsiteY18" fmla="*/ 1535055 h 6879321"/>
              <a:gd name="connsiteX19" fmla="*/ 5278255 w 6116569"/>
              <a:gd name="connsiteY19" fmla="*/ 1609676 h 6879321"/>
              <a:gd name="connsiteX20" fmla="*/ 5771843 w 6116569"/>
              <a:gd name="connsiteY20" fmla="*/ 1630997 h 6879321"/>
              <a:gd name="connsiteX21" fmla="*/ 6105656 w 6116569"/>
              <a:gd name="connsiteY21" fmla="*/ 1748257 h 6879321"/>
              <a:gd name="connsiteX22" fmla="*/ 5691955 w 6116569"/>
              <a:gd name="connsiteY22" fmla="*/ 2167555 h 6879321"/>
              <a:gd name="connsiteX23" fmla="*/ 5475118 w 6116569"/>
              <a:gd name="connsiteY23" fmla="*/ 2348776 h 6879321"/>
              <a:gd name="connsiteX24" fmla="*/ 5826051 w 6116569"/>
              <a:gd name="connsiteY24" fmla="*/ 2291922 h 6879321"/>
              <a:gd name="connsiteX25" fmla="*/ 5552153 w 6116569"/>
              <a:gd name="connsiteY25" fmla="*/ 2597513 h 6879321"/>
              <a:gd name="connsiteX26" fmla="*/ 5603508 w 6116569"/>
              <a:gd name="connsiteY26" fmla="*/ 2647260 h 6879321"/>
              <a:gd name="connsiteX27" fmla="*/ 5700515 w 6116569"/>
              <a:gd name="connsiteY27" fmla="*/ 2679240 h 6879321"/>
              <a:gd name="connsiteX28" fmla="*/ 5246870 w 6116569"/>
              <a:gd name="connsiteY28" fmla="*/ 2888889 h 6879321"/>
              <a:gd name="connsiteX29" fmla="*/ 4836022 w 6116569"/>
              <a:gd name="connsiteY29" fmla="*/ 3169605 h 6879321"/>
              <a:gd name="connsiteX30" fmla="*/ 4736163 w 6116569"/>
              <a:gd name="connsiteY30" fmla="*/ 3233565 h 6879321"/>
              <a:gd name="connsiteX31" fmla="*/ 4853141 w 6116569"/>
              <a:gd name="connsiteY31" fmla="*/ 3233565 h 6879321"/>
              <a:gd name="connsiteX32" fmla="*/ 4944440 w 6116569"/>
              <a:gd name="connsiteY32" fmla="*/ 3226459 h 6879321"/>
              <a:gd name="connsiteX33" fmla="*/ 5109921 w 6116569"/>
              <a:gd name="connsiteY33" fmla="*/ 3283313 h 6879321"/>
              <a:gd name="connsiteX34" fmla="*/ 5694809 w 6116569"/>
              <a:gd name="connsiteY34" fmla="*/ 3141178 h 6879321"/>
              <a:gd name="connsiteX35" fmla="*/ 5566419 w 6116569"/>
              <a:gd name="connsiteY35" fmla="*/ 3301079 h 6879321"/>
              <a:gd name="connsiteX36" fmla="*/ 5415203 w 6116569"/>
              <a:gd name="connsiteY36" fmla="*/ 3397020 h 6879321"/>
              <a:gd name="connsiteX37" fmla="*/ 5612068 w 6116569"/>
              <a:gd name="connsiteY37" fmla="*/ 3432554 h 6879321"/>
              <a:gd name="connsiteX38" fmla="*/ 5206927 w 6116569"/>
              <a:gd name="connsiteY38" fmla="*/ 3599562 h 6879321"/>
              <a:gd name="connsiteX39" fmla="*/ 5301079 w 6116569"/>
              <a:gd name="connsiteY39" fmla="*/ 3723930 h 6879321"/>
              <a:gd name="connsiteX40" fmla="*/ 4507915 w 6116569"/>
              <a:gd name="connsiteY40" fmla="*/ 4306683 h 6879321"/>
              <a:gd name="connsiteX41" fmla="*/ 3982942 w 6116569"/>
              <a:gd name="connsiteY41" fmla="*/ 4587399 h 6879321"/>
              <a:gd name="connsiteX42" fmla="*/ 4185513 w 6116569"/>
              <a:gd name="connsiteY42" fmla="*/ 4541205 h 6879321"/>
              <a:gd name="connsiteX43" fmla="*/ 5212633 w 6116569"/>
              <a:gd name="connsiteY43" fmla="*/ 4455924 h 6879321"/>
              <a:gd name="connsiteX44" fmla="*/ 5312492 w 6116569"/>
              <a:gd name="connsiteY44" fmla="*/ 4473691 h 6879321"/>
              <a:gd name="connsiteX45" fmla="*/ 4596361 w 6116569"/>
              <a:gd name="connsiteY45" fmla="*/ 4818368 h 6879321"/>
              <a:gd name="connsiteX46" fmla="*/ 4873113 w 6116569"/>
              <a:gd name="connsiteY46" fmla="*/ 4885882 h 6879321"/>
              <a:gd name="connsiteX47" fmla="*/ 4935881 w 6116569"/>
              <a:gd name="connsiteY47" fmla="*/ 4914309 h 6879321"/>
              <a:gd name="connsiteX48" fmla="*/ 4873113 w 6116569"/>
              <a:gd name="connsiteY48" fmla="*/ 5003143 h 6879321"/>
              <a:gd name="connsiteX49" fmla="*/ 4721898 w 6116569"/>
              <a:gd name="connsiteY49" fmla="*/ 5095530 h 6879321"/>
              <a:gd name="connsiteX50" fmla="*/ 5132745 w 6116569"/>
              <a:gd name="connsiteY50" fmla="*/ 4949842 h 6879321"/>
              <a:gd name="connsiteX51" fmla="*/ 5101362 w 6116569"/>
              <a:gd name="connsiteY51" fmla="*/ 5081317 h 6879321"/>
              <a:gd name="connsiteX52" fmla="*/ 5138452 w 6116569"/>
              <a:gd name="connsiteY52" fmla="*/ 5198578 h 6879321"/>
              <a:gd name="connsiteX53" fmla="*/ 4904497 w 6116569"/>
              <a:gd name="connsiteY53" fmla="*/ 5362033 h 6879321"/>
              <a:gd name="connsiteX54" fmla="*/ 4579242 w 6116569"/>
              <a:gd name="connsiteY54" fmla="*/ 5674729 h 6879321"/>
              <a:gd name="connsiteX55" fmla="*/ 4253988 w 6116569"/>
              <a:gd name="connsiteY55" fmla="*/ 5884379 h 6879321"/>
              <a:gd name="connsiteX56" fmla="*/ 3985795 w 6116569"/>
              <a:gd name="connsiteY56" fmla="*/ 6069153 h 6879321"/>
              <a:gd name="connsiteX57" fmla="*/ 4231163 w 6116569"/>
              <a:gd name="connsiteY57" fmla="*/ 6030066 h 6879321"/>
              <a:gd name="connsiteX58" fmla="*/ 3814609 w 6116569"/>
              <a:gd name="connsiteY58" fmla="*/ 6317889 h 6879321"/>
              <a:gd name="connsiteX59" fmla="*/ 3751840 w 6116569"/>
              <a:gd name="connsiteY59" fmla="*/ 6339209 h 6879321"/>
              <a:gd name="connsiteX60" fmla="*/ 3089919 w 6116569"/>
              <a:gd name="connsiteY60" fmla="*/ 6563071 h 6879321"/>
              <a:gd name="connsiteX61" fmla="*/ 2961529 w 6116569"/>
              <a:gd name="connsiteY61" fmla="*/ 6662566 h 6879321"/>
              <a:gd name="connsiteX62" fmla="*/ 3107038 w 6116569"/>
              <a:gd name="connsiteY62" fmla="*/ 6673226 h 6879321"/>
              <a:gd name="connsiteX63" fmla="*/ 3594919 w 6116569"/>
              <a:gd name="connsiteY63" fmla="*/ 6591499 h 6879321"/>
              <a:gd name="connsiteX64" fmla="*/ 3261106 w 6116569"/>
              <a:gd name="connsiteY64" fmla="*/ 6726527 h 6879321"/>
              <a:gd name="connsiteX65" fmla="*/ 3620597 w 6116569"/>
              <a:gd name="connsiteY65" fmla="*/ 6740740 h 6879321"/>
              <a:gd name="connsiteX66" fmla="*/ 3703337 w 6116569"/>
              <a:gd name="connsiteY66" fmla="*/ 6826020 h 6879321"/>
              <a:gd name="connsiteX67" fmla="*/ 3689072 w 6116569"/>
              <a:gd name="connsiteY67" fmla="*/ 6879321 h 6879321"/>
              <a:gd name="connsiteX68" fmla="*/ 0 w 6116569"/>
              <a:gd name="connsiteY68" fmla="*/ 6879321 h 687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486C285-1C1A-5BCB-7588-CDD0CD85C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" y="1997951"/>
            <a:ext cx="3914274" cy="343261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3C2F7-A0C8-9EF8-CAFF-180420339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497257"/>
            <a:ext cx="4840010" cy="367970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Normal reverberation artefact</a:t>
            </a:r>
          </a:p>
          <a:p>
            <a:r>
              <a:rPr lang="en-US" sz="2000"/>
              <a:t>Indicates that the pleura is DRY</a:t>
            </a:r>
          </a:p>
          <a:p>
            <a:r>
              <a:rPr lang="en-US" sz="2000"/>
              <a:t>Your probe has to be perpendicular to the pleura to see A-lines</a:t>
            </a:r>
          </a:p>
        </p:txBody>
      </p:sp>
    </p:spTree>
    <p:extLst>
      <p:ext uri="{BB962C8B-B14F-4D97-AF65-F5344CB8AC3E}">
        <p14:creationId xmlns:p14="http://schemas.microsoft.com/office/powerpoint/2010/main" val="2273101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C1FD3-D8C2-7668-15AF-96E096F28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B-Lines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6711C-9D49-F670-BE3C-045E7E2EA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5250874" cy="41605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'</a:t>
            </a:r>
            <a:r>
              <a:rPr lang="en-US" dirty="0" err="1"/>
              <a:t>Meteorismus</a:t>
            </a:r>
            <a:r>
              <a:rPr lang="en-US" dirty="0"/>
              <a:t>'</a:t>
            </a:r>
          </a:p>
          <a:p>
            <a:r>
              <a:rPr lang="en-US" dirty="0"/>
              <a:t>Vertical extensions from the pleura to the bottom of the screen</a:t>
            </a:r>
          </a:p>
          <a:p>
            <a:r>
              <a:rPr lang="en-US" dirty="0"/>
              <a:t>Destroy A-Lines</a:t>
            </a:r>
          </a:p>
          <a:p>
            <a:r>
              <a:rPr lang="en-US" dirty="0"/>
              <a:t>Indicate the pleura is wet</a:t>
            </a:r>
          </a:p>
        </p:txBody>
      </p:sp>
      <p:pic>
        <p:nvPicPr>
          <p:cNvPr id="4" name="B Lines">
            <a:hlinkClick r:id="" action="ppaction://media"/>
            <a:extLst>
              <a:ext uri="{FF2B5EF4-FFF2-40B4-BE49-F238E27FC236}">
                <a16:creationId xmlns:a16="http://schemas.microsoft.com/office/drawing/2014/main" id="{F8582861-8280-7589-F358-EA4FB3B5B6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0230" y="1031669"/>
            <a:ext cx="3899930" cy="534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0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2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DC28A-CCC8-2998-AE45-5385BD261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Patterns of B-Lines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3D517-EEDB-E021-50FE-50146FCD7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4340431" cy="41605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Isolated</a:t>
            </a:r>
          </a:p>
          <a:p>
            <a:r>
              <a:rPr lang="en-US" dirty="0"/>
              <a:t>Consolidating B-Lines</a:t>
            </a:r>
          </a:p>
        </p:txBody>
      </p:sp>
      <p:pic>
        <p:nvPicPr>
          <p:cNvPr id="4" name="B lines isolated and consolidating">
            <a:hlinkClick r:id="" action="ppaction://media"/>
            <a:extLst>
              <a:ext uri="{FF2B5EF4-FFF2-40B4-BE49-F238E27FC236}">
                <a16:creationId xmlns:a16="http://schemas.microsoft.com/office/drawing/2014/main" id="{B2E98349-1B18-E7A5-AFF8-FCCA0ECA93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79617" y="367952"/>
            <a:ext cx="4089095" cy="617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6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AE8A7-CAC8-F4D8-3A0C-9F68FA805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Consolidated Lung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63F8D-C688-F68D-1680-28C64E2A3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4340432" cy="41605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Lung Hepatization</a:t>
            </a:r>
          </a:p>
          <a:p>
            <a:r>
              <a:rPr lang="en-US" dirty="0"/>
              <a:t>Shred Sign</a:t>
            </a:r>
          </a:p>
          <a:p>
            <a:r>
              <a:rPr lang="en-US" dirty="0"/>
              <a:t>Air Bronchograms</a:t>
            </a:r>
          </a:p>
        </p:txBody>
      </p:sp>
      <p:pic>
        <p:nvPicPr>
          <p:cNvPr id="4" name="Lung Consolidation">
            <a:hlinkClick r:id="" action="ppaction://media"/>
            <a:extLst>
              <a:ext uri="{FF2B5EF4-FFF2-40B4-BE49-F238E27FC236}">
                <a16:creationId xmlns:a16="http://schemas.microsoft.com/office/drawing/2014/main" id="{619F1B28-C131-85A5-2645-5EEA51EBC3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0057" y="2016331"/>
            <a:ext cx="5874327" cy="421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4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D5E14-3762-DB06-DFBB-3C6FF767B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Pneumonia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4824B-0CDE-8DAC-B260-5D3E39E99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4201886" cy="50077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Comparison</a:t>
            </a:r>
          </a:p>
        </p:txBody>
      </p:sp>
      <p:pic>
        <p:nvPicPr>
          <p:cNvPr id="4" name="instance_data_54311bdb7aa9906987d8444de50d14cfc671ecd7-0-burned_in">
            <a:hlinkClick r:id="" action="ppaction://media"/>
            <a:extLst>
              <a:ext uri="{FF2B5EF4-FFF2-40B4-BE49-F238E27FC236}">
                <a16:creationId xmlns:a16="http://schemas.microsoft.com/office/drawing/2014/main" id="{DD921E31-DAEF-0624-5F1C-803791EC61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7584" y="2643479"/>
            <a:ext cx="2770797" cy="403684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4998975-3561-6B8F-5903-2BAAEE77D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175" y="2645668"/>
            <a:ext cx="3397876" cy="321945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37FAD1A-A87B-5CCE-F0E7-4753D4393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7780" y="2646408"/>
            <a:ext cx="4095481" cy="321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9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9FBE10-5D71-2177-43A1-0CD8A9836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r>
              <a:rPr lang="en-US"/>
              <a:t>What Probe to Use?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793AB-5F9F-FB52-3866-C45259D7C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Whichever one gets through the soft tissue!</a:t>
            </a:r>
          </a:p>
          <a:p>
            <a:r>
              <a:rPr lang="en-US" sz="2000" dirty="0"/>
              <a:t>Less artefact-suppression is better</a:t>
            </a:r>
          </a:p>
          <a:p>
            <a:r>
              <a:rPr lang="en-US" sz="2000" dirty="0"/>
              <a:t>Many machines have a Lung setting</a:t>
            </a:r>
          </a:p>
          <a:p>
            <a:endParaRPr lang="en-US" sz="2000"/>
          </a:p>
        </p:txBody>
      </p:sp>
      <p:pic>
        <p:nvPicPr>
          <p:cNvPr id="14" name="Graphic 13" descr="Lungs">
            <a:extLst>
              <a:ext uri="{FF2B5EF4-FFF2-40B4-BE49-F238E27FC236}">
                <a16:creationId xmlns:a16="http://schemas.microsoft.com/office/drawing/2014/main" id="{AC962DB3-D894-931A-C187-1B7666665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00986" y="1069398"/>
            <a:ext cx="4747547" cy="474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89F06-AA5B-17C8-1EE3-EB463FA80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Examine</a:t>
            </a:r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6AE6653-67E0-002C-1C15-3E70803C49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2232" y="1640456"/>
            <a:ext cx="7827537" cy="358622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5C6B9E-0A75-0435-8B34-9C40DCAA96BF}"/>
              </a:ext>
            </a:extLst>
          </p:cNvPr>
          <p:cNvSpPr txBox="1"/>
          <p:nvPr/>
        </p:nvSpPr>
        <p:spPr>
          <a:xfrm>
            <a:off x="2177142" y="5554188"/>
            <a:ext cx="774370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Posterior as well if patient can roll or sit up  (R5,6,  L5,6)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61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picture containing hanger, lamp, necklet&#10;&#10;Description automatically generated">
            <a:extLst>
              <a:ext uri="{FF2B5EF4-FFF2-40B4-BE49-F238E27FC236}">
                <a16:creationId xmlns:a16="http://schemas.microsoft.com/office/drawing/2014/main" id="{72AAE39B-58DA-18EF-4695-08AFC4472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37" y="1695048"/>
            <a:ext cx="5033090" cy="40367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E0DFDA-4FB5-4923-3D39-3BCEB6549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Patterns of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18A75-596E-54A1-15D4-5A5E4312A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5918" y="1560919"/>
            <a:ext cx="4301545" cy="41605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A-Line Profile</a:t>
            </a:r>
          </a:p>
          <a:p>
            <a:pPr lvl="1"/>
            <a:r>
              <a:rPr lang="en-US" dirty="0"/>
              <a:t>COPD / Asthma</a:t>
            </a:r>
          </a:p>
          <a:p>
            <a:pPr lvl="1"/>
            <a:r>
              <a:rPr lang="en-US" dirty="0"/>
              <a:t>Pulmonary Embolism</a:t>
            </a:r>
          </a:p>
          <a:p>
            <a:pPr lvl="1"/>
            <a:r>
              <a:rPr lang="en-US" dirty="0"/>
              <a:t>Pneumothorax?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BCF8CD9-D144-C6A0-B098-9708A2CBA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70" y="1687105"/>
            <a:ext cx="2222411" cy="1847448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1BD65122-369D-C08B-28BC-D1D9060FE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61" y="3857558"/>
            <a:ext cx="2222411" cy="1836716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D9D621E0-6E06-9635-4430-C4C860504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138" y="1691761"/>
            <a:ext cx="2222411" cy="1836716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BAE0345D-3BA4-5D3A-4AA2-D17815582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138" y="3891902"/>
            <a:ext cx="2222411" cy="183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7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541DB91-0B10-46D9-B34B-7BFF96026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rgbClr val="46B381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BE50C1-6D61-875E-177F-1A0536940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156" y="365125"/>
            <a:ext cx="5827643" cy="1165124"/>
          </a:xfrm>
        </p:spPr>
        <p:txBody>
          <a:bodyPr anchor="b">
            <a:normAutofit/>
          </a:bodyPr>
          <a:lstStyle/>
          <a:p>
            <a:r>
              <a:rPr lang="en-US" dirty="0"/>
              <a:t>Patterns of Disease</a:t>
            </a:r>
          </a:p>
        </p:txBody>
      </p:sp>
      <p:pic>
        <p:nvPicPr>
          <p:cNvPr id="4" name="Picture 4" descr="A picture containing hanger, lamp, necklet&#10;&#10;Description automatically generated">
            <a:extLst>
              <a:ext uri="{FF2B5EF4-FFF2-40B4-BE49-F238E27FC236}">
                <a16:creationId xmlns:a16="http://schemas.microsoft.com/office/drawing/2014/main" id="{10E15DA7-7E8D-4B62-D627-9684F26802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0"/>
          <a:stretch/>
        </p:blipFill>
        <p:spPr>
          <a:xfrm>
            <a:off x="461016" y="1888937"/>
            <a:ext cx="5554490" cy="4421407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64F55599-108A-439F-5B43-624053FEE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30" y="3918800"/>
            <a:ext cx="2010982" cy="1800090"/>
          </a:xfrm>
          <a:prstGeom prst="rect">
            <a:avLst/>
          </a:prstGeom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AD620964-5E59-4262-6D7F-807E6F5C5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622" y="3918800"/>
            <a:ext cx="2021714" cy="1800090"/>
          </a:xfrm>
          <a:prstGeom prst="rect">
            <a:avLst/>
          </a:prstGeom>
        </p:spPr>
      </p:pic>
      <p:pic>
        <p:nvPicPr>
          <p:cNvPr id="23" name="Picture 24">
            <a:extLst>
              <a:ext uri="{FF2B5EF4-FFF2-40B4-BE49-F238E27FC236}">
                <a16:creationId xmlns:a16="http://schemas.microsoft.com/office/drawing/2014/main" id="{3AE669CF-D653-1C93-07F5-A1D80113BE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58432" y="2026423"/>
            <a:ext cx="2010177" cy="1608920"/>
          </a:xfrm>
        </p:spPr>
      </p:pic>
      <p:pic>
        <p:nvPicPr>
          <p:cNvPr id="26" name="Picture 26">
            <a:extLst>
              <a:ext uri="{FF2B5EF4-FFF2-40B4-BE49-F238E27FC236}">
                <a16:creationId xmlns:a16="http://schemas.microsoft.com/office/drawing/2014/main" id="{1374DE43-F105-2D97-5E7C-3E28CA587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752" y="2024331"/>
            <a:ext cx="1728721" cy="161804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6CEF743-380D-7D64-C462-DD7CFE8FC115}"/>
              </a:ext>
            </a:extLst>
          </p:cNvPr>
          <p:cNvSpPr txBox="1"/>
          <p:nvPr/>
        </p:nvSpPr>
        <p:spPr>
          <a:xfrm>
            <a:off x="6439436" y="1945246"/>
            <a:ext cx="486982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01728C26-503B-5F52-EC64-C55D27492DB0}"/>
              </a:ext>
            </a:extLst>
          </p:cNvPr>
          <p:cNvSpPr txBox="1">
            <a:spLocks/>
          </p:cNvSpPr>
          <p:nvPr/>
        </p:nvSpPr>
        <p:spPr>
          <a:xfrm>
            <a:off x="6934200" y="1893623"/>
            <a:ext cx="4301545" cy="41605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B-Line Profile, Diffuse</a:t>
            </a:r>
          </a:p>
          <a:p>
            <a:pPr lvl="1"/>
            <a:r>
              <a:rPr lang="en-US" dirty="0"/>
              <a:t>Pulmonary Edema</a:t>
            </a:r>
          </a:p>
          <a:p>
            <a:pPr lvl="1"/>
            <a:endParaRPr lang="en-US" dirty="0"/>
          </a:p>
          <a:p>
            <a:r>
              <a:rPr lang="en-US" dirty="0"/>
              <a:t>Recognizable earlier than with X-ray!</a:t>
            </a:r>
          </a:p>
        </p:txBody>
      </p:sp>
    </p:spTree>
    <p:extLst>
      <p:ext uri="{BB962C8B-B14F-4D97-AF65-F5344CB8AC3E}">
        <p14:creationId xmlns:p14="http://schemas.microsoft.com/office/powerpoint/2010/main" val="280557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BE20309-1FB9-4818-BAFA-9C4C05341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BD77573-9EF2-4C35-8285-A1CF6FBB0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5511704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rgbClr val="46B381">
              <a:alpha val="20000"/>
            </a:srgb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ED3083-A51E-5FB6-38C5-ACC34C8D9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3312"/>
            <a:ext cx="3524250" cy="5431376"/>
          </a:xfrm>
        </p:spPr>
        <p:txBody>
          <a:bodyPr>
            <a:normAutofit/>
          </a:bodyPr>
          <a:lstStyle/>
          <a:p>
            <a:r>
              <a:rPr lang="en-US" dirty="0">
                <a:latin typeface="Calibri"/>
                <a:cs typeface="Calibri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7532E-14E4-3BBC-9665-77F11C552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0155" y="713313"/>
            <a:ext cx="5653645" cy="54313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latin typeface="Calibri"/>
                <a:cs typeface="Calibri"/>
              </a:rPr>
              <a:t>Lung ultrasound (technically pleural ultrasound) is a technique for detecting pathologies not traditionally thought to be visible to ultrasound, including: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Pulmonary edema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Pneumonia</a:t>
            </a:r>
          </a:p>
          <a:p>
            <a:pPr lvl="1"/>
            <a:r>
              <a:rPr lang="en-US" err="1">
                <a:latin typeface="Calibri"/>
                <a:cs typeface="Calibri"/>
              </a:rPr>
              <a:t>Atelectesis</a:t>
            </a:r>
            <a:endParaRPr lang="en-US">
              <a:latin typeface="Calibri"/>
              <a:cs typeface="Calibri"/>
            </a:endParaRPr>
          </a:p>
          <a:p>
            <a:pPr lvl="1"/>
            <a:r>
              <a:rPr lang="en-US" dirty="0">
                <a:latin typeface="Calibri"/>
                <a:cs typeface="Calibri"/>
              </a:rPr>
              <a:t>Pneumothorax</a:t>
            </a:r>
          </a:p>
        </p:txBody>
      </p:sp>
    </p:spTree>
    <p:extLst>
      <p:ext uri="{BB962C8B-B14F-4D97-AF65-F5344CB8AC3E}">
        <p14:creationId xmlns:p14="http://schemas.microsoft.com/office/powerpoint/2010/main" val="62029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4C5663A-0CE3-4AEE-B47E-FB68D9EB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BE50C1-6D61-875E-177F-1A0536940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25991" cy="1599487"/>
          </a:xfrm>
        </p:spPr>
        <p:txBody>
          <a:bodyPr>
            <a:normAutofit/>
          </a:bodyPr>
          <a:lstStyle/>
          <a:p>
            <a:r>
              <a:rPr lang="en-US" dirty="0"/>
              <a:t>Patterns of Disease</a:t>
            </a:r>
          </a:p>
        </p:txBody>
      </p:sp>
      <p:pic>
        <p:nvPicPr>
          <p:cNvPr id="7" name="Picture 15" descr="A picture containing hanger, lamp, necklet&#10;&#10;Description automatically generated">
            <a:extLst>
              <a:ext uri="{FF2B5EF4-FFF2-40B4-BE49-F238E27FC236}">
                <a16:creationId xmlns:a16="http://schemas.microsoft.com/office/drawing/2014/main" id="{AFF7A8D1-5864-C046-0A70-626F9F8EF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061" y="460822"/>
            <a:ext cx="5719963" cy="4584073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7B259C62-878E-6794-AF69-B079A595A5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870860" y="422926"/>
            <a:ext cx="1868242" cy="1546941"/>
          </a:xfr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9C764878-1EE1-C6F7-07BC-7F729BAEDC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6535" y="2180217"/>
            <a:ext cx="2217730" cy="1659323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B64830CC-E6EC-D08B-3DF3-F894D453E0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3188" y="461362"/>
            <a:ext cx="2109989" cy="1556459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85728D68-5D59-C2E4-09F9-CEA70E71D2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4188" y="2199108"/>
            <a:ext cx="2096840" cy="1875216"/>
          </a:xfrm>
          <a:prstGeom prst="rect">
            <a:avLst/>
          </a:prstGeom>
        </p:spPr>
      </p:pic>
      <p:pic>
        <p:nvPicPr>
          <p:cNvPr id="13" name="Small basilar pneumonia">
            <a:hlinkClick r:id="" action="ppaction://media"/>
            <a:extLst>
              <a:ext uri="{FF2B5EF4-FFF2-40B4-BE49-F238E27FC236}">
                <a16:creationId xmlns:a16="http://schemas.microsoft.com/office/drawing/2014/main" id="{37DE3EF4-B695-7A3A-F3CF-F2C857F41B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10802" y="2169722"/>
            <a:ext cx="3048865" cy="436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6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36F0A-C79F-A0F0-CED6-98795E1D4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entury Gothic"/>
              </a:rPr>
              <a:t>Patterns of Disease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0E047-49FA-D9F9-B8F1-DA99FCE94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Focal B-Line Pattern</a:t>
            </a:r>
          </a:p>
          <a:p>
            <a:pPr lvl="1"/>
            <a:r>
              <a:rPr lang="en-US" dirty="0"/>
              <a:t>Pneumonia</a:t>
            </a:r>
          </a:p>
          <a:p>
            <a:pPr lvl="1"/>
            <a:r>
              <a:rPr lang="en-US" dirty="0"/>
              <a:t>Other focal interstitial diseases</a:t>
            </a:r>
          </a:p>
        </p:txBody>
      </p:sp>
      <p:pic>
        <p:nvPicPr>
          <p:cNvPr id="8" name="Picture 15" descr="A picture containing hanger, lamp, necklet&#10;&#10;Description automatically generated">
            <a:extLst>
              <a:ext uri="{FF2B5EF4-FFF2-40B4-BE49-F238E27FC236}">
                <a16:creationId xmlns:a16="http://schemas.microsoft.com/office/drawing/2014/main" id="{8FA8043E-12F4-77EA-5CC8-290E518F9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230" y="2054095"/>
            <a:ext cx="4334509" cy="3475710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5E63DCD4-C67B-2192-2613-B78643C6B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028" y="2016199"/>
            <a:ext cx="1413022" cy="1170890"/>
          </a:xfrm>
          <a:prstGeom prst="rect">
            <a:avLst/>
          </a:prstGeom>
        </p:spPr>
      </p:pic>
      <p:pic>
        <p:nvPicPr>
          <p:cNvPr id="12" name="Picture 10" descr="A picture containing dark&#10;&#10;Description automatically generated">
            <a:extLst>
              <a:ext uri="{FF2B5EF4-FFF2-40B4-BE49-F238E27FC236}">
                <a16:creationId xmlns:a16="http://schemas.microsoft.com/office/drawing/2014/main" id="{CC3312FB-895F-F558-BAD4-F7608E779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0508" y="3872451"/>
            <a:ext cx="1683341" cy="1253583"/>
          </a:xfrm>
          <a:prstGeom prst="rect">
            <a:avLst/>
          </a:prstGeom>
        </p:spPr>
      </p:pic>
      <p:pic>
        <p:nvPicPr>
          <p:cNvPr id="14" name="Picture 11" descr="A picture containing dark&#10;&#10;Description automatically generated">
            <a:extLst>
              <a:ext uri="{FF2B5EF4-FFF2-40B4-BE49-F238E27FC236}">
                <a16:creationId xmlns:a16="http://schemas.microsoft.com/office/drawing/2014/main" id="{94AA2830-25BD-0B8F-CE2F-25EBD126E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7682" y="2015051"/>
            <a:ext cx="1595392" cy="1180408"/>
          </a:xfrm>
          <a:prstGeom prst="rect">
            <a:avLst/>
          </a:prstGeom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628D0900-18DA-E0D9-7B03-3E060ABAB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356" y="3792381"/>
            <a:ext cx="1592139" cy="14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26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BE75-48A7-16EE-EA41-1DD0B505C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good is Lung Ultrasound?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A35BC-16EE-A283-E41A-F9065E27A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For pulmonary edema:</a:t>
            </a:r>
          </a:p>
          <a:p>
            <a:pPr lvl="1"/>
            <a:r>
              <a:rPr lang="en-US" dirty="0"/>
              <a:t>Sensitivity: 97%</a:t>
            </a:r>
          </a:p>
          <a:p>
            <a:pPr lvl="1"/>
            <a:r>
              <a:rPr lang="en-US" dirty="0"/>
              <a:t>Specificity: 98%</a:t>
            </a:r>
          </a:p>
          <a:p>
            <a:r>
              <a:rPr lang="en-US" dirty="0"/>
              <a:t>A negative study virtually excludes pulmonary edema</a:t>
            </a:r>
          </a:p>
          <a:p>
            <a:r>
              <a:rPr lang="en-US"/>
              <a:t>Comparison to Chest X-ray</a:t>
            </a:r>
            <a:endParaRPr lang="en-US" dirty="0"/>
          </a:p>
          <a:p>
            <a:pPr lvl="1"/>
            <a:r>
              <a:rPr lang="en-US" dirty="0"/>
              <a:t>60-65% sensitivity</a:t>
            </a:r>
          </a:p>
          <a:p>
            <a:pPr lvl="1"/>
            <a:r>
              <a:rPr lang="en-US" dirty="0"/>
              <a:t>Negative predictive value:  55-60%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57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77542-7846-D8D4-001F-BED6F09B2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good is Lung Ultrasound?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E91F7-28BC-9C40-1006-68A35648ED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Pneumonia</a:t>
            </a:r>
          </a:p>
          <a:p>
            <a:pPr lvl="1"/>
            <a:r>
              <a:rPr lang="en-US" dirty="0"/>
              <a:t>Comparison with 2-View, Standing Chest Xray (CT as Standard)</a:t>
            </a:r>
          </a:p>
          <a:p>
            <a:pPr lvl="2"/>
            <a:r>
              <a:rPr lang="en-US" dirty="0"/>
              <a:t>US: Sensitivity 90-95%</a:t>
            </a:r>
          </a:p>
          <a:p>
            <a:pPr lvl="2"/>
            <a:r>
              <a:rPr lang="en-US" dirty="0"/>
              <a:t>2-view X-ray: 50-80%</a:t>
            </a:r>
          </a:p>
          <a:p>
            <a:pPr lvl="1"/>
            <a:r>
              <a:rPr lang="en-US"/>
              <a:t>Supine X-ray?</a:t>
            </a:r>
            <a:endParaRPr lang="en-US" dirty="0"/>
          </a:p>
          <a:p>
            <a:pPr lvl="2"/>
            <a:r>
              <a:rPr lang="en-US" dirty="0"/>
              <a:t>Estimated sensitivity: Right – 45%        Left – 38%</a:t>
            </a:r>
          </a:p>
        </p:txBody>
      </p:sp>
    </p:spTree>
    <p:extLst>
      <p:ext uri="{BB962C8B-B14F-4D97-AF65-F5344CB8AC3E}">
        <p14:creationId xmlns:p14="http://schemas.microsoft.com/office/powerpoint/2010/main" val="307012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99A49-CAE3-3D0C-A0B0-5C73D3E41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69ED8-A193-9A9E-F15B-DFFE09163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This is a good technique for:</a:t>
            </a:r>
          </a:p>
          <a:p>
            <a:pPr lvl="1"/>
            <a:r>
              <a:rPr lang="en-US"/>
              <a:t>Dividing dyspnea into big categories</a:t>
            </a:r>
          </a:p>
          <a:p>
            <a:pPr lvl="1"/>
            <a:r>
              <a:rPr lang="en-US" dirty="0"/>
              <a:t>Identifying infiltrates that would otherwise not be seen</a:t>
            </a:r>
          </a:p>
          <a:p>
            <a:pPr lvl="1"/>
            <a:r>
              <a:rPr lang="en-US"/>
              <a:t>Early recognition of pulmonary edema</a:t>
            </a:r>
            <a:endParaRPr lang="en-US" dirty="0"/>
          </a:p>
          <a:p>
            <a:pPr lvl="1"/>
            <a:endParaRPr lang="en-US" dirty="0"/>
          </a:p>
          <a:p>
            <a:r>
              <a:rPr lang="en-US"/>
              <a:t>How to learn?</a:t>
            </a:r>
            <a:endParaRPr lang="en-US" dirty="0"/>
          </a:p>
          <a:p>
            <a:pPr lvl="1"/>
            <a:r>
              <a:rPr lang="en-US"/>
              <a:t>Practice and compare!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052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678A8-ACD9-5FA2-1BEF-DA33AB6C1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FC82F-8812-6C8C-7F74-B082C36B54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 rtl="0" fontAlgn="base"/>
            <a:r>
              <a:rPr lang="en-US" sz="1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Wang Y, Shen Z, Lu X, Zhen Y, Li H. Sensitivity and specificity of ultrasound for the diagnosis of acute pulmonary edema: a systematic review and meta-analysis. Med </a:t>
            </a:r>
            <a:r>
              <a:rPr lang="en-US" sz="18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Ultrason</a:t>
            </a:r>
            <a:r>
              <a:rPr lang="en-US" sz="1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. 2018 Feb 4;1(1):32-36. </a:t>
            </a:r>
            <a:r>
              <a:rPr lang="en-US" sz="18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doi</a:t>
            </a:r>
            <a:r>
              <a:rPr lang="en-US" sz="1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: 10.11152/mu-1223. PMID: 29400365.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Al </a:t>
            </a:r>
            <a:r>
              <a:rPr lang="en-US" sz="18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Deeb</a:t>
            </a:r>
            <a:r>
              <a:rPr lang="en-US" sz="1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M, </a:t>
            </a:r>
            <a:r>
              <a:rPr lang="en-US" sz="18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Barbic</a:t>
            </a:r>
            <a:r>
              <a:rPr lang="en-US" sz="1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S, Featherstone R, </a:t>
            </a:r>
            <a:r>
              <a:rPr lang="en-US" sz="18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Dankoff</a:t>
            </a:r>
            <a:r>
              <a:rPr lang="en-US" sz="1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J, </a:t>
            </a:r>
            <a:r>
              <a:rPr lang="en-US" sz="18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Barbic</a:t>
            </a:r>
            <a:r>
              <a:rPr lang="en-US" sz="1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D. Point-of-care ultrasonography for the diagnosis of acute cardiogenic pulmonary edema in patients presenting with acute dyspnea: a systematic review and meta-analysis. </a:t>
            </a:r>
            <a:r>
              <a:rPr lang="en-US" sz="18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Acad</a:t>
            </a:r>
            <a:r>
              <a:rPr lang="en-US" sz="1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Emerg</a:t>
            </a:r>
            <a:r>
              <a:rPr lang="en-US" sz="1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Med. 2014 Aug;21(8):843-52. </a:t>
            </a:r>
            <a:r>
              <a:rPr lang="en-US" sz="18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doi</a:t>
            </a:r>
            <a:r>
              <a:rPr lang="en-US" sz="1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: 10.1111/acem.12435. PMID: 25176151.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Ghauri</a:t>
            </a:r>
            <a:r>
              <a:rPr lang="en-US" sz="1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SK, Mustafa KJ, </a:t>
            </a:r>
            <a:r>
              <a:rPr lang="en-US" sz="18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Javaeed</a:t>
            </a:r>
            <a:r>
              <a:rPr lang="en-US" sz="1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A, Khan AS. Accuracy of lung ultrasound and chest X-rays in diagnosing acute pulmonary oedema in patients presenting with acute </a:t>
            </a:r>
            <a:r>
              <a:rPr lang="en-US" sz="18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dyspnoea</a:t>
            </a:r>
            <a:r>
              <a:rPr lang="en-US" sz="1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in emergency department. J Pak Med Assoc. 2021 Oct;71(10):2423-2425. </a:t>
            </a:r>
            <a:r>
              <a:rPr lang="en-US" sz="18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doi</a:t>
            </a:r>
            <a:r>
              <a:rPr lang="en-US" sz="1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: 10.47391/JPMA.03-453. PMID: 34974583.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Bedside Ultrasound Versus Chest Radiography for Detection of Pulmonary Edema: A Prospective Cohort Study William M. Wooten DO, Lynn E. T. Shaffer PhD, Lisa A. Hamilton MD 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en-US" sz="1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Kunz WG, </a:t>
            </a:r>
            <a:r>
              <a:rPr lang="en-US" sz="18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Patzig</a:t>
            </a:r>
            <a:r>
              <a:rPr lang="en-US" sz="1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M, Crispin A, Stahl R, Reiser MF, </a:t>
            </a:r>
            <a:r>
              <a:rPr lang="en-US" sz="18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Notohamiprodjo</a:t>
            </a:r>
            <a:r>
              <a:rPr lang="en-US" sz="1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M. The Value of Supine Chest X-Ray in the Diagnosis of Pneumonia in the Basal Lung Zones. </a:t>
            </a:r>
            <a:r>
              <a:rPr lang="en-US" sz="18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Acad</a:t>
            </a:r>
            <a:r>
              <a:rPr lang="en-US" sz="1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US" sz="18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Radiol</a:t>
            </a:r>
            <a:r>
              <a:rPr lang="en-US" sz="1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. 2018 Oct;25(10):1252-1256. </a:t>
            </a:r>
            <a:r>
              <a:rPr lang="en-US" sz="18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doi</a:t>
            </a:r>
            <a:r>
              <a:rPr lang="en-US" sz="1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: 10.1016/j.acra.2018.01.027. </a:t>
            </a:r>
            <a:r>
              <a:rPr lang="en-US" sz="1800" b="0" i="0" dirty="0" err="1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Epub</a:t>
            </a:r>
            <a:r>
              <a:rPr lang="en-US" sz="1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 2018 Mar 2. PMID: 29506819. </a:t>
            </a:r>
          </a:p>
          <a:p>
            <a:pPr algn="l" rtl="0" fontAlgn="base"/>
            <a:r>
              <a:rPr lang="de-DE" sz="1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D. Lichtenstein G. Mezi</a:t>
            </a:r>
            <a:r>
              <a:rPr lang="de-DE" sz="1800" b="0" i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re  </a:t>
            </a:r>
            <a:r>
              <a:rPr lang="en-US" sz="1800" b="0" i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A </a:t>
            </a:r>
            <a:r>
              <a:rPr lang="en-US" sz="1800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lung ultrasound sign allowing bedside distinction between pulmonary edema and COPD: the comet-tail artifact Intensive Care Med (1998) 24: 1331±1334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003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C5663A-0CE3-4AEE-B47E-FB68D9EB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E25E8F-E6C8-EC0A-34D5-AFAD80E1A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807305"/>
          </a:xfrm>
        </p:spPr>
        <p:txBody>
          <a:bodyPr>
            <a:normAutofit/>
          </a:bodyPr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B82BA-494C-0066-885E-BA6D95691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9348"/>
            <a:ext cx="4300329" cy="44376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Calibri"/>
                <a:cs typeface="Calibri"/>
              </a:rPr>
              <a:t>Learn the appropriate technique, probe and orientation</a:t>
            </a:r>
          </a:p>
          <a:p>
            <a:r>
              <a:rPr lang="en-US" sz="2400" dirty="0">
                <a:latin typeface="Calibri"/>
                <a:cs typeface="Calibri"/>
              </a:rPr>
              <a:t>Identify normal findings</a:t>
            </a:r>
          </a:p>
          <a:p>
            <a:r>
              <a:rPr lang="en-US" sz="2400" dirty="0">
                <a:latin typeface="Calibri"/>
                <a:cs typeface="Calibri"/>
              </a:rPr>
              <a:t>Identify pathological findings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Pneumonia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Pulmonary Edema</a:t>
            </a:r>
          </a:p>
          <a:p>
            <a:r>
              <a:rPr lang="en-US" sz="2400" dirty="0">
                <a:latin typeface="Calibri"/>
                <a:cs typeface="Calibri"/>
              </a:rPr>
              <a:t>Assimilate findings to suggest a diagnosis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 descr="A wall painted with an arrow and a dartboard">
            <a:extLst>
              <a:ext uri="{FF2B5EF4-FFF2-40B4-BE49-F238E27FC236}">
                <a16:creationId xmlns:a16="http://schemas.microsoft.com/office/drawing/2014/main" id="{A5735569-5EFF-109F-B44B-B86879C2D5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63" r="8" b="8"/>
          <a:stretch/>
        </p:blipFill>
        <p:spPr>
          <a:xfrm>
            <a:off x="4726728" y="10"/>
            <a:ext cx="7472381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3804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A6794-EE97-DBD1-EBC5-81721A8B8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wouldn't we ultrasound the lungs???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FDB70-6719-5E6B-52E3-F682A5A9C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Air is the ENEMY of ultrasound!   </a:t>
            </a:r>
          </a:p>
          <a:p>
            <a:r>
              <a:rPr lang="en-US" dirty="0"/>
              <a:t>And lungs are full of air!</a:t>
            </a:r>
          </a:p>
        </p:txBody>
      </p:sp>
    </p:spTree>
    <p:extLst>
      <p:ext uri="{BB962C8B-B14F-4D97-AF65-F5344CB8AC3E}">
        <p14:creationId xmlns:p14="http://schemas.microsoft.com/office/powerpoint/2010/main" val="24464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2FD8D3-C74C-4B1D-A596-F090EE1A2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D3D6B5C-B8B4-4071-9480-DEE5EC781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990" y="1327050"/>
            <a:ext cx="6079676" cy="4114233"/>
          </a:xfrm>
          <a:custGeom>
            <a:avLst/>
            <a:gdLst>
              <a:gd name="connsiteX0" fmla="*/ 1164045 w 7323233"/>
              <a:gd name="connsiteY0" fmla="*/ 25 h 5835507"/>
              <a:gd name="connsiteX1" fmla="*/ 1213723 w 7323233"/>
              <a:gd name="connsiteY1" fmla="*/ 8385 h 5835507"/>
              <a:gd name="connsiteX2" fmla="*/ 2251656 w 7323233"/>
              <a:gd name="connsiteY2" fmla="*/ 138318 h 5835507"/>
              <a:gd name="connsiteX3" fmla="*/ 3226534 w 7323233"/>
              <a:gd name="connsiteY3" fmla="*/ 205194 h 5835507"/>
              <a:gd name="connsiteX4" fmla="*/ 4404335 w 7323233"/>
              <a:gd name="connsiteY4" fmla="*/ 316784 h 5835507"/>
              <a:gd name="connsiteX5" fmla="*/ 5225968 w 7323233"/>
              <a:gd name="connsiteY5" fmla="*/ 350415 h 5835507"/>
              <a:gd name="connsiteX6" fmla="*/ 5266859 w 7323233"/>
              <a:gd name="connsiteY6" fmla="*/ 348884 h 5835507"/>
              <a:gd name="connsiteX7" fmla="*/ 5685318 w 7323233"/>
              <a:gd name="connsiteY7" fmla="*/ 399712 h 5835507"/>
              <a:gd name="connsiteX8" fmla="*/ 5411315 w 7323233"/>
              <a:gd name="connsiteY8" fmla="*/ 618305 h 5835507"/>
              <a:gd name="connsiteX9" fmla="*/ 5805698 w 7323233"/>
              <a:gd name="connsiteY9" fmla="*/ 721868 h 5835507"/>
              <a:gd name="connsiteX10" fmla="*/ 6188997 w 7323233"/>
              <a:gd name="connsiteY10" fmla="*/ 868233 h 5835507"/>
              <a:gd name="connsiteX11" fmla="*/ 6261225 w 7323233"/>
              <a:gd name="connsiteY11" fmla="*/ 928614 h 5835507"/>
              <a:gd name="connsiteX12" fmla="*/ 6858533 w 7323233"/>
              <a:gd name="connsiteY12" fmla="*/ 1323379 h 5835507"/>
              <a:gd name="connsiteX13" fmla="*/ 6744269 w 7323233"/>
              <a:gd name="connsiteY13" fmla="*/ 1407072 h 5835507"/>
              <a:gd name="connsiteX14" fmla="*/ 6956365 w 7323233"/>
              <a:gd name="connsiteY14" fmla="*/ 1507197 h 5835507"/>
              <a:gd name="connsiteX15" fmla="*/ 7004134 w 7323233"/>
              <a:gd name="connsiteY15" fmla="*/ 1549234 h 5835507"/>
              <a:gd name="connsiteX16" fmla="*/ 6963627 w 7323233"/>
              <a:gd name="connsiteY16" fmla="*/ 1599678 h 5835507"/>
              <a:gd name="connsiteX17" fmla="*/ 6875731 w 7323233"/>
              <a:gd name="connsiteY17" fmla="*/ 1634837 h 5835507"/>
              <a:gd name="connsiteX18" fmla="*/ 6759175 w 7323233"/>
              <a:gd name="connsiteY18" fmla="*/ 1723878 h 5835507"/>
              <a:gd name="connsiteX19" fmla="*/ 6763759 w 7323233"/>
              <a:gd name="connsiteY19" fmla="*/ 1793431 h 5835507"/>
              <a:gd name="connsiteX20" fmla="*/ 6832931 w 7323233"/>
              <a:gd name="connsiteY20" fmla="*/ 1919543 h 5835507"/>
              <a:gd name="connsiteX21" fmla="*/ 6728984 w 7323233"/>
              <a:gd name="connsiteY21" fmla="*/ 2051386 h 5835507"/>
              <a:gd name="connsiteX22" fmla="*/ 6675481 w 7323233"/>
              <a:gd name="connsiteY22" fmla="*/ 2090365 h 5835507"/>
              <a:gd name="connsiteX23" fmla="*/ 6778665 w 7323233"/>
              <a:gd name="connsiteY23" fmla="*/ 2103740 h 5835507"/>
              <a:gd name="connsiteX24" fmla="*/ 6814587 w 7323233"/>
              <a:gd name="connsiteY24" fmla="*/ 2158771 h 5835507"/>
              <a:gd name="connsiteX25" fmla="*/ 6830637 w 7323233"/>
              <a:gd name="connsiteY25" fmla="*/ 2186286 h 5835507"/>
              <a:gd name="connsiteX26" fmla="*/ 6928087 w 7323233"/>
              <a:gd name="connsiteY26" fmla="*/ 2358639 h 5835507"/>
              <a:gd name="connsiteX27" fmla="*/ 6911653 w 7323233"/>
              <a:gd name="connsiteY27" fmla="*/ 2406789 h 5835507"/>
              <a:gd name="connsiteX28" fmla="*/ 6749237 w 7323233"/>
              <a:gd name="connsiteY28" fmla="*/ 2639522 h 5835507"/>
              <a:gd name="connsiteX29" fmla="*/ 6921971 w 7323233"/>
              <a:gd name="connsiteY29" fmla="*/ 2704488 h 5835507"/>
              <a:gd name="connsiteX30" fmla="*/ 6932290 w 7323233"/>
              <a:gd name="connsiteY30" fmla="*/ 2814548 h 5835507"/>
              <a:gd name="connsiteX31" fmla="*/ 7020186 w 7323233"/>
              <a:gd name="connsiteY31" fmla="*/ 2937603 h 5835507"/>
              <a:gd name="connsiteX32" fmla="*/ 7213555 w 7323233"/>
              <a:gd name="connsiteY32" fmla="*/ 3110719 h 5835507"/>
              <a:gd name="connsiteX33" fmla="*/ 7323233 w 7323233"/>
              <a:gd name="connsiteY33" fmla="*/ 3226893 h 5835507"/>
              <a:gd name="connsiteX34" fmla="*/ 7134067 w 7323233"/>
              <a:gd name="connsiteY34" fmla="*/ 3257847 h 5835507"/>
              <a:gd name="connsiteX35" fmla="*/ 7104643 w 7323233"/>
              <a:gd name="connsiteY35" fmla="*/ 3275809 h 5835507"/>
              <a:gd name="connsiteX36" fmla="*/ 7127189 w 7323233"/>
              <a:gd name="connsiteY36" fmla="*/ 3336953 h 5835507"/>
              <a:gd name="connsiteX37" fmla="*/ 7157379 w 7323233"/>
              <a:gd name="connsiteY37" fmla="*/ 3397718 h 5835507"/>
              <a:gd name="connsiteX38" fmla="*/ 7136361 w 7323233"/>
              <a:gd name="connsiteY38" fmla="*/ 3445487 h 5835507"/>
              <a:gd name="connsiteX39" fmla="*/ 6988849 w 7323233"/>
              <a:gd name="connsiteY39" fmla="*/ 3652233 h 5835507"/>
              <a:gd name="connsiteX40" fmla="*/ 6867705 w 7323233"/>
              <a:gd name="connsiteY40" fmla="*/ 3734395 h 5835507"/>
              <a:gd name="connsiteX41" fmla="*/ 6591791 w 7323233"/>
              <a:gd name="connsiteY41" fmla="*/ 4107760 h 5835507"/>
              <a:gd name="connsiteX42" fmla="*/ 6505041 w 7323233"/>
              <a:gd name="connsiteY42" fmla="*/ 4228904 h 5835507"/>
              <a:gd name="connsiteX43" fmla="*/ 6569243 w 7323233"/>
              <a:gd name="connsiteY43" fmla="*/ 4271704 h 5835507"/>
              <a:gd name="connsiteX44" fmla="*/ 6446188 w 7323233"/>
              <a:gd name="connsiteY44" fmla="*/ 4398582 h 5835507"/>
              <a:gd name="connsiteX45" fmla="*/ 6301351 w 7323233"/>
              <a:gd name="connsiteY45" fmla="*/ 4539595 h 5835507"/>
              <a:gd name="connsiteX46" fmla="*/ 6263519 w 7323233"/>
              <a:gd name="connsiteY46" fmla="*/ 4577047 h 5835507"/>
              <a:gd name="connsiteX47" fmla="*/ 3277744 w 7323233"/>
              <a:gd name="connsiteY47" fmla="*/ 5834336 h 5835507"/>
              <a:gd name="connsiteX48" fmla="*/ 2490505 w 7323233"/>
              <a:gd name="connsiteY48" fmla="*/ 5648992 h 5835507"/>
              <a:gd name="connsiteX49" fmla="*/ 2179046 w 7323233"/>
              <a:gd name="connsiteY49" fmla="*/ 5504920 h 5835507"/>
              <a:gd name="connsiteX50" fmla="*/ 1780078 w 7323233"/>
              <a:gd name="connsiteY50" fmla="*/ 5273715 h 5835507"/>
              <a:gd name="connsiteX51" fmla="*/ 1353592 w 7323233"/>
              <a:gd name="connsiteY51" fmla="*/ 5087606 h 5835507"/>
              <a:gd name="connsiteX52" fmla="*/ 1208373 w 7323233"/>
              <a:gd name="connsiteY52" fmla="*/ 4917165 h 5835507"/>
              <a:gd name="connsiteX53" fmla="*/ 1157548 w 7323233"/>
              <a:gd name="connsiteY53" fmla="*/ 4869396 h 5835507"/>
              <a:gd name="connsiteX54" fmla="*/ 1030289 w 7323233"/>
              <a:gd name="connsiteY54" fmla="*/ 4807103 h 5835507"/>
              <a:gd name="connsiteX55" fmla="*/ 808258 w 7323233"/>
              <a:gd name="connsiteY55" fmla="*/ 4672585 h 5835507"/>
              <a:gd name="connsiteX56" fmla="*/ 889658 w 7323233"/>
              <a:gd name="connsiteY56" fmla="*/ 4642013 h 5835507"/>
              <a:gd name="connsiteX57" fmla="*/ 1123917 w 7323233"/>
              <a:gd name="connsiteY57" fmla="*/ 4723412 h 5835507"/>
              <a:gd name="connsiteX58" fmla="*/ 1294360 w 7323233"/>
              <a:gd name="connsiteY58" fmla="*/ 4745194 h 5835507"/>
              <a:gd name="connsiteX59" fmla="*/ 1054367 w 7323233"/>
              <a:gd name="connsiteY59" fmla="*/ 4603034 h 5835507"/>
              <a:gd name="connsiteX60" fmla="*/ 822015 w 7323233"/>
              <a:gd name="connsiteY60" fmla="*/ 4418070 h 5835507"/>
              <a:gd name="connsiteX61" fmla="*/ 1001246 w 7323233"/>
              <a:gd name="connsiteY61" fmla="*/ 4453610 h 5835507"/>
              <a:gd name="connsiteX62" fmla="*/ 1008889 w 7323233"/>
              <a:gd name="connsiteY62" fmla="*/ 4428770 h 5835507"/>
              <a:gd name="connsiteX63" fmla="*/ 853733 w 7323233"/>
              <a:gd name="connsiteY63" fmla="*/ 4208648 h 5835507"/>
              <a:gd name="connsiteX64" fmla="*/ 776921 w 7323233"/>
              <a:gd name="connsiteY64" fmla="*/ 4119989 h 5835507"/>
              <a:gd name="connsiteX65" fmla="*/ 431453 w 7323233"/>
              <a:gd name="connsiteY65" fmla="*/ 3852864 h 5835507"/>
              <a:gd name="connsiteX66" fmla="*/ 759342 w 7323233"/>
              <a:gd name="connsiteY66" fmla="*/ 3972095 h 5835507"/>
              <a:gd name="connsiteX67" fmla="*/ 420753 w 7323233"/>
              <a:gd name="connsiteY67" fmla="*/ 3712230 h 5835507"/>
              <a:gd name="connsiteX68" fmla="*/ 256425 w 7323233"/>
              <a:gd name="connsiteY68" fmla="*/ 3616309 h 5835507"/>
              <a:gd name="connsiteX69" fmla="*/ 214772 w 7323233"/>
              <a:gd name="connsiteY69" fmla="*/ 3559749 h 5835507"/>
              <a:gd name="connsiteX70" fmla="*/ 287762 w 7323233"/>
              <a:gd name="connsiteY70" fmla="*/ 3547521 h 5835507"/>
              <a:gd name="connsiteX71" fmla="*/ 511706 w 7323233"/>
              <a:gd name="connsiteY71" fmla="*/ 3569305 h 5835507"/>
              <a:gd name="connsiteX72" fmla="*/ 235409 w 7323233"/>
              <a:gd name="connsiteY72" fmla="*/ 3394659 h 5835507"/>
              <a:gd name="connsiteX73" fmla="*/ 442537 w 7323233"/>
              <a:gd name="connsiteY73" fmla="*/ 3421409 h 5835507"/>
              <a:gd name="connsiteX74" fmla="*/ 502152 w 7323233"/>
              <a:gd name="connsiteY74" fmla="*/ 3352622 h 5835507"/>
              <a:gd name="connsiteX75" fmla="*/ 598455 w 7323233"/>
              <a:gd name="connsiteY75" fmla="*/ 3241415 h 5835507"/>
              <a:gd name="connsiteX76" fmla="*/ 664949 w 7323233"/>
              <a:gd name="connsiteY76" fmla="*/ 3179506 h 5835507"/>
              <a:gd name="connsiteX77" fmla="*/ 692846 w 7323233"/>
              <a:gd name="connsiteY77" fmla="*/ 2984607 h 5835507"/>
              <a:gd name="connsiteX78" fmla="*/ 635524 w 7323233"/>
              <a:gd name="connsiteY78" fmla="*/ 2771366 h 5835507"/>
              <a:gd name="connsiteX79" fmla="*/ 480368 w 7323233"/>
              <a:gd name="connsiteY79" fmla="*/ 2663598 h 5835507"/>
              <a:gd name="connsiteX80" fmla="*/ 525081 w 7323233"/>
              <a:gd name="connsiteY80" fmla="*/ 2542454 h 5835507"/>
              <a:gd name="connsiteX81" fmla="*/ 855264 w 7323233"/>
              <a:gd name="connsiteY81" fmla="*/ 2615829 h 5835507"/>
              <a:gd name="connsiteX82" fmla="*/ 361137 w 7323233"/>
              <a:gd name="connsiteY82" fmla="*/ 2327301 h 5835507"/>
              <a:gd name="connsiteX83" fmla="*/ 444065 w 7323233"/>
              <a:gd name="connsiteY83" fmla="*/ 2312780 h 5835507"/>
              <a:gd name="connsiteX84" fmla="*/ 440625 w 7323233"/>
              <a:gd name="connsiteY84" fmla="*/ 2290233 h 5835507"/>
              <a:gd name="connsiteX85" fmla="*/ 445975 w 7323233"/>
              <a:gd name="connsiteY85" fmla="*/ 2151509 h 5835507"/>
              <a:gd name="connsiteX86" fmla="*/ 459734 w 7323233"/>
              <a:gd name="connsiteY86" fmla="*/ 2087690 h 5835507"/>
              <a:gd name="connsiteX87" fmla="*/ 437950 w 7323233"/>
              <a:gd name="connsiteY87" fmla="*/ 2014315 h 5835507"/>
              <a:gd name="connsiteX88" fmla="*/ 808640 w 7323233"/>
              <a:gd name="connsiteY88" fmla="*/ 2042977 h 5835507"/>
              <a:gd name="connsiteX89" fmla="*/ 969908 w 7323233"/>
              <a:gd name="connsiteY89" fmla="*/ 2026162 h 5835507"/>
              <a:gd name="connsiteX90" fmla="*/ 1251176 w 7323233"/>
              <a:gd name="connsiteY90" fmla="*/ 2021577 h 5835507"/>
              <a:gd name="connsiteX91" fmla="*/ 1381491 w 7323233"/>
              <a:gd name="connsiteY91" fmla="*/ 2035718 h 5835507"/>
              <a:gd name="connsiteX92" fmla="*/ 1492697 w 7323233"/>
              <a:gd name="connsiteY92" fmla="*/ 2017374 h 5835507"/>
              <a:gd name="connsiteX93" fmla="*/ 1386076 w 7323233"/>
              <a:gd name="connsiteY93" fmla="*/ 1931006 h 5835507"/>
              <a:gd name="connsiteX94" fmla="*/ 1235889 w 7323233"/>
              <a:gd name="connsiteY94" fmla="*/ 1932153 h 5835507"/>
              <a:gd name="connsiteX95" fmla="*/ 1128886 w 7323233"/>
              <a:gd name="connsiteY95" fmla="*/ 1875977 h 5835507"/>
              <a:gd name="connsiteX96" fmla="*/ 1026851 w 7323233"/>
              <a:gd name="connsiteY96" fmla="*/ 1774322 h 5835507"/>
              <a:gd name="connsiteX97" fmla="*/ 666861 w 7323233"/>
              <a:gd name="connsiteY97" fmla="*/ 1612290 h 5835507"/>
              <a:gd name="connsiteX98" fmla="*/ 601130 w 7323233"/>
              <a:gd name="connsiteY98" fmla="*/ 1550762 h 5835507"/>
              <a:gd name="connsiteX99" fmla="*/ 1630272 w 7323233"/>
              <a:gd name="connsiteY99" fmla="*/ 1785787 h 5835507"/>
              <a:gd name="connsiteX100" fmla="*/ 1312320 w 7323233"/>
              <a:gd name="connsiteY100" fmla="*/ 1687191 h 5835507"/>
              <a:gd name="connsiteX101" fmla="*/ 1527473 w 7323233"/>
              <a:gd name="connsiteY101" fmla="*/ 1705153 h 5835507"/>
              <a:gd name="connsiteX102" fmla="*/ 1646706 w 7323233"/>
              <a:gd name="connsiteY102" fmla="*/ 1639040 h 5835507"/>
              <a:gd name="connsiteX103" fmla="*/ 1645178 w 7323233"/>
              <a:gd name="connsiteY103" fmla="*/ 1620315 h 5835507"/>
              <a:gd name="connsiteX104" fmla="*/ 1557663 w 7323233"/>
              <a:gd name="connsiteY104" fmla="*/ 1558787 h 5835507"/>
              <a:gd name="connsiteX105" fmla="*/ 1506454 w 7323233"/>
              <a:gd name="connsiteY105" fmla="*/ 1519044 h 5835507"/>
              <a:gd name="connsiteX106" fmla="*/ 1366204 w 7323233"/>
              <a:gd name="connsiteY106" fmla="*/ 1375735 h 5835507"/>
              <a:gd name="connsiteX107" fmla="*/ 1466329 w 7323233"/>
              <a:gd name="connsiteY107" fmla="*/ 1360450 h 5835507"/>
              <a:gd name="connsiteX108" fmla="*/ 1503397 w 7323233"/>
              <a:gd name="connsiteY108" fmla="*/ 1330641 h 5835507"/>
              <a:gd name="connsiteX109" fmla="*/ 1475501 w 7323233"/>
              <a:gd name="connsiteY109" fmla="*/ 1288604 h 5835507"/>
              <a:gd name="connsiteX110" fmla="*/ 1165573 w 7323233"/>
              <a:gd name="connsiteY110" fmla="*/ 1159435 h 5835507"/>
              <a:gd name="connsiteX111" fmla="*/ 1141498 w 7323233"/>
              <a:gd name="connsiteY111" fmla="*/ 1059311 h 5835507"/>
              <a:gd name="connsiteX112" fmla="*/ 1199585 w 7323233"/>
              <a:gd name="connsiteY112" fmla="*/ 1044407 h 5835507"/>
              <a:gd name="connsiteX113" fmla="*/ 1267226 w 7323233"/>
              <a:gd name="connsiteY113" fmla="*/ 1051286 h 5835507"/>
              <a:gd name="connsiteX114" fmla="*/ 1213342 w 7323233"/>
              <a:gd name="connsiteY114" fmla="*/ 972561 h 5835507"/>
              <a:gd name="connsiteX115" fmla="*/ 993986 w 7323233"/>
              <a:gd name="connsiteY115" fmla="*/ 893073 h 5835507"/>
              <a:gd name="connsiteX116" fmla="*/ 1047486 w 7323233"/>
              <a:gd name="connsiteY116" fmla="*/ 820083 h 5835507"/>
              <a:gd name="connsiteX117" fmla="*/ 0 w 7323233"/>
              <a:gd name="connsiteY117" fmla="*/ 488371 h 5835507"/>
              <a:gd name="connsiteX118" fmla="*/ 188403 w 7323233"/>
              <a:gd name="connsiteY118" fmla="*/ 484933 h 5835507"/>
              <a:gd name="connsiteX119" fmla="*/ 584315 w 7323233"/>
              <a:gd name="connsiteY119" fmla="*/ 534230 h 5835507"/>
              <a:gd name="connsiteX120" fmla="*/ 782271 w 7323233"/>
              <a:gd name="connsiteY120" fmla="*/ 525824 h 5835507"/>
              <a:gd name="connsiteX121" fmla="*/ 967998 w 7323233"/>
              <a:gd name="connsiteY121" fmla="*/ 552574 h 5835507"/>
              <a:gd name="connsiteX122" fmla="*/ 1129651 w 7323233"/>
              <a:gd name="connsiteY122" fmla="*/ 552574 h 5835507"/>
              <a:gd name="connsiteX123" fmla="*/ 978317 w 7323233"/>
              <a:gd name="connsiteY123" fmla="*/ 513593 h 5835507"/>
              <a:gd name="connsiteX124" fmla="*/ 1074620 w 7323233"/>
              <a:gd name="connsiteY124" fmla="*/ 478818 h 5835507"/>
              <a:gd name="connsiteX125" fmla="*/ 1091435 w 7323233"/>
              <a:gd name="connsiteY125" fmla="*/ 436781 h 5835507"/>
              <a:gd name="connsiteX126" fmla="*/ 1135383 w 7323233"/>
              <a:gd name="connsiteY126" fmla="*/ 404296 h 5835507"/>
              <a:gd name="connsiteX127" fmla="*/ 1384166 w 7323233"/>
              <a:gd name="connsiteY127" fmla="*/ 420349 h 5835507"/>
              <a:gd name="connsiteX128" fmla="*/ 1219839 w 7323233"/>
              <a:gd name="connsiteY128" fmla="*/ 286593 h 5835507"/>
              <a:gd name="connsiteX129" fmla="*/ 1114364 w 7323233"/>
              <a:gd name="connsiteY129" fmla="*/ 264428 h 5835507"/>
              <a:gd name="connsiteX130" fmla="*/ 1090289 w 7323233"/>
              <a:gd name="connsiteY130" fmla="*/ 207487 h 5835507"/>
              <a:gd name="connsiteX131" fmla="*/ 1139204 w 7323233"/>
              <a:gd name="connsiteY131" fmla="*/ 195259 h 5835507"/>
              <a:gd name="connsiteX132" fmla="*/ 1382254 w 7323233"/>
              <a:gd name="connsiteY132" fmla="*/ 242265 h 5835507"/>
              <a:gd name="connsiteX133" fmla="*/ 1423145 w 7323233"/>
              <a:gd name="connsiteY133" fmla="*/ 223537 h 5835507"/>
              <a:gd name="connsiteX134" fmla="*/ 965705 w 7323233"/>
              <a:gd name="connsiteY134" fmla="*/ 102013 h 5835507"/>
              <a:gd name="connsiteX135" fmla="*/ 972586 w 7323233"/>
              <a:gd name="connsiteY135" fmla="*/ 69912 h 5835507"/>
              <a:gd name="connsiteX136" fmla="*/ 1375376 w 7323233"/>
              <a:gd name="connsiteY136" fmla="*/ 119593 h 5835507"/>
              <a:gd name="connsiteX137" fmla="*/ 1117804 w 7323233"/>
              <a:gd name="connsiteY137" fmla="*/ 25200 h 5835507"/>
              <a:gd name="connsiteX138" fmla="*/ 1164045 w 7323233"/>
              <a:gd name="connsiteY138" fmla="*/ 25 h 58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7323233" h="5835507">
                <a:moveTo>
                  <a:pt x="1164045" y="25"/>
                </a:moveTo>
                <a:cubicBezTo>
                  <a:pt x="1180764" y="455"/>
                  <a:pt x="1198056" y="6474"/>
                  <a:pt x="1213723" y="8385"/>
                </a:cubicBezTo>
                <a:cubicBezTo>
                  <a:pt x="1559575" y="51187"/>
                  <a:pt x="1905425" y="97428"/>
                  <a:pt x="2251656" y="138318"/>
                </a:cubicBezTo>
                <a:cubicBezTo>
                  <a:pt x="2575343" y="176534"/>
                  <a:pt x="2901320" y="185322"/>
                  <a:pt x="3226534" y="205194"/>
                </a:cubicBezTo>
                <a:cubicBezTo>
                  <a:pt x="3620153" y="229271"/>
                  <a:pt x="4013008" y="263284"/>
                  <a:pt x="4404335" y="316784"/>
                </a:cubicBezTo>
                <a:cubicBezTo>
                  <a:pt x="4676048" y="354236"/>
                  <a:pt x="4950435" y="380221"/>
                  <a:pt x="5225968" y="350415"/>
                </a:cubicBezTo>
                <a:cubicBezTo>
                  <a:pt x="5239725" y="348884"/>
                  <a:pt x="5255394" y="343918"/>
                  <a:pt x="5266859" y="348884"/>
                </a:cubicBezTo>
                <a:cubicBezTo>
                  <a:pt x="5400614" y="404680"/>
                  <a:pt x="5546596" y="364553"/>
                  <a:pt x="5685318" y="399712"/>
                </a:cubicBezTo>
                <a:cubicBezTo>
                  <a:pt x="5649777" y="535377"/>
                  <a:pt x="5497299" y="524293"/>
                  <a:pt x="5411315" y="618305"/>
                </a:cubicBezTo>
                <a:cubicBezTo>
                  <a:pt x="5551565" y="655755"/>
                  <a:pt x="5677676" y="693589"/>
                  <a:pt x="5805698" y="721868"/>
                </a:cubicBezTo>
                <a:cubicBezTo>
                  <a:pt x="5941363" y="751677"/>
                  <a:pt x="6056391" y="832311"/>
                  <a:pt x="6188997" y="868233"/>
                </a:cubicBezTo>
                <a:cubicBezTo>
                  <a:pt x="6217279" y="875876"/>
                  <a:pt x="6251291" y="902627"/>
                  <a:pt x="6261225" y="928614"/>
                </a:cubicBezTo>
                <a:cubicBezTo>
                  <a:pt x="6293326" y="1012688"/>
                  <a:pt x="6934199" y="1248479"/>
                  <a:pt x="6858533" y="1323379"/>
                </a:cubicBezTo>
                <a:cubicBezTo>
                  <a:pt x="6827197" y="1354335"/>
                  <a:pt x="6786687" y="1376500"/>
                  <a:pt x="6744269" y="1407072"/>
                </a:cubicBezTo>
                <a:cubicBezTo>
                  <a:pt x="6808090" y="1464778"/>
                  <a:pt x="6879934" y="1490000"/>
                  <a:pt x="6956365" y="1507197"/>
                </a:cubicBezTo>
                <a:cubicBezTo>
                  <a:pt x="6979295" y="1512547"/>
                  <a:pt x="7001843" y="1523247"/>
                  <a:pt x="7004134" y="1549234"/>
                </a:cubicBezTo>
                <a:cubicBezTo>
                  <a:pt x="7006427" y="1576366"/>
                  <a:pt x="6983115" y="1587066"/>
                  <a:pt x="6963627" y="1599678"/>
                </a:cubicBezTo>
                <a:cubicBezTo>
                  <a:pt x="6936493" y="1617256"/>
                  <a:pt x="6910125" y="1632543"/>
                  <a:pt x="6875731" y="1634837"/>
                </a:cubicBezTo>
                <a:cubicBezTo>
                  <a:pt x="6819171" y="1638275"/>
                  <a:pt x="6792040" y="1687191"/>
                  <a:pt x="6759175" y="1723878"/>
                </a:cubicBezTo>
                <a:cubicBezTo>
                  <a:pt x="6740831" y="1744515"/>
                  <a:pt x="6731659" y="1786169"/>
                  <a:pt x="6763759" y="1793431"/>
                </a:cubicBezTo>
                <a:cubicBezTo>
                  <a:pt x="6840955" y="1811009"/>
                  <a:pt x="6834840" y="1861837"/>
                  <a:pt x="6832931" y="1919543"/>
                </a:cubicBezTo>
                <a:cubicBezTo>
                  <a:pt x="6830255" y="1991005"/>
                  <a:pt x="6784777" y="2023871"/>
                  <a:pt x="6728984" y="2051386"/>
                </a:cubicBezTo>
                <a:cubicBezTo>
                  <a:pt x="6709875" y="2060939"/>
                  <a:pt x="6682743" y="2060556"/>
                  <a:pt x="6675481" y="2090365"/>
                </a:cubicBezTo>
                <a:cubicBezTo>
                  <a:pt x="6706819" y="2118645"/>
                  <a:pt x="6745034" y="2095715"/>
                  <a:pt x="6778665" y="2103740"/>
                </a:cubicBezTo>
                <a:cubicBezTo>
                  <a:pt x="6806561" y="2110237"/>
                  <a:pt x="6852802" y="2106799"/>
                  <a:pt x="6814587" y="2158771"/>
                </a:cubicBezTo>
                <a:cubicBezTo>
                  <a:pt x="6803503" y="2173674"/>
                  <a:pt x="6816497" y="2185139"/>
                  <a:pt x="6830637" y="2186286"/>
                </a:cubicBezTo>
                <a:cubicBezTo>
                  <a:pt x="6943755" y="2198133"/>
                  <a:pt x="6891781" y="2303226"/>
                  <a:pt x="6928087" y="2358639"/>
                </a:cubicBezTo>
                <a:cubicBezTo>
                  <a:pt x="6938021" y="2373923"/>
                  <a:pt x="6927321" y="2400292"/>
                  <a:pt x="6911653" y="2406789"/>
                </a:cubicBezTo>
                <a:cubicBezTo>
                  <a:pt x="6811528" y="2449592"/>
                  <a:pt x="6797771" y="2551626"/>
                  <a:pt x="6749237" y="2639522"/>
                </a:cubicBezTo>
                <a:cubicBezTo>
                  <a:pt x="6801975" y="2674298"/>
                  <a:pt x="6865031" y="2681941"/>
                  <a:pt x="6921971" y="2704488"/>
                </a:cubicBezTo>
                <a:cubicBezTo>
                  <a:pt x="6981205" y="2728182"/>
                  <a:pt x="6981205" y="2745760"/>
                  <a:pt x="6932290" y="2814548"/>
                </a:cubicBezTo>
                <a:cubicBezTo>
                  <a:pt x="7059546" y="2829453"/>
                  <a:pt x="7059546" y="2829453"/>
                  <a:pt x="7020186" y="2937603"/>
                </a:cubicBezTo>
                <a:cubicBezTo>
                  <a:pt x="7126808" y="2947538"/>
                  <a:pt x="7197123" y="2998747"/>
                  <a:pt x="7213555" y="3110719"/>
                </a:cubicBezTo>
                <a:cubicBezTo>
                  <a:pt x="7221580" y="3164984"/>
                  <a:pt x="7269733" y="3190588"/>
                  <a:pt x="7323233" y="3226893"/>
                </a:cubicBezTo>
                <a:cubicBezTo>
                  <a:pt x="7256739" y="3262053"/>
                  <a:pt x="7211645" y="3335425"/>
                  <a:pt x="7134067" y="3257847"/>
                </a:cubicBezTo>
                <a:cubicBezTo>
                  <a:pt x="7105789" y="3229569"/>
                  <a:pt x="7108462" y="3265491"/>
                  <a:pt x="7104643" y="3275809"/>
                </a:cubicBezTo>
                <a:cubicBezTo>
                  <a:pt x="7095471" y="3301031"/>
                  <a:pt x="7114577" y="3317846"/>
                  <a:pt x="7127189" y="3336953"/>
                </a:cubicBezTo>
                <a:cubicBezTo>
                  <a:pt x="7139417" y="3356062"/>
                  <a:pt x="7153939" y="3376315"/>
                  <a:pt x="7157379" y="3397718"/>
                </a:cubicBezTo>
                <a:cubicBezTo>
                  <a:pt x="7159671" y="3412621"/>
                  <a:pt x="7148589" y="3434403"/>
                  <a:pt x="7136361" y="3445487"/>
                </a:cubicBezTo>
                <a:cubicBezTo>
                  <a:pt x="7072159" y="3503956"/>
                  <a:pt x="7110374" y="3635418"/>
                  <a:pt x="6988849" y="3652233"/>
                </a:cubicBezTo>
                <a:cubicBezTo>
                  <a:pt x="6934199" y="3659874"/>
                  <a:pt x="6907831" y="3708027"/>
                  <a:pt x="6867705" y="3734395"/>
                </a:cubicBezTo>
                <a:cubicBezTo>
                  <a:pt x="6728219" y="3826495"/>
                  <a:pt x="6634972" y="3944964"/>
                  <a:pt x="6591791" y="4107760"/>
                </a:cubicBezTo>
                <a:cubicBezTo>
                  <a:pt x="6579943" y="4152854"/>
                  <a:pt x="6534466" y="4189160"/>
                  <a:pt x="6505041" y="4228904"/>
                </a:cubicBezTo>
                <a:cubicBezTo>
                  <a:pt x="6519181" y="4257948"/>
                  <a:pt x="6596375" y="4195273"/>
                  <a:pt x="6569243" y="4271704"/>
                </a:cubicBezTo>
                <a:cubicBezTo>
                  <a:pt x="6548606" y="4329029"/>
                  <a:pt x="6495869" y="4364569"/>
                  <a:pt x="6446188" y="4398582"/>
                </a:cubicBezTo>
                <a:cubicBezTo>
                  <a:pt x="6389629" y="4437179"/>
                  <a:pt x="6326957" y="4468132"/>
                  <a:pt x="6301351" y="4539595"/>
                </a:cubicBezTo>
                <a:cubicBezTo>
                  <a:pt x="6296001" y="4554882"/>
                  <a:pt x="6278804" y="4570932"/>
                  <a:pt x="6263519" y="4577047"/>
                </a:cubicBezTo>
                <a:cubicBezTo>
                  <a:pt x="5466343" y="5834719"/>
                  <a:pt x="3503978" y="5843126"/>
                  <a:pt x="3277744" y="5834336"/>
                </a:cubicBezTo>
                <a:cubicBezTo>
                  <a:pt x="3003739" y="5823254"/>
                  <a:pt x="2744636" y="5745676"/>
                  <a:pt x="2490505" y="5648992"/>
                </a:cubicBezTo>
                <a:cubicBezTo>
                  <a:pt x="2383118" y="5608101"/>
                  <a:pt x="2283377" y="5550014"/>
                  <a:pt x="2179046" y="5504920"/>
                </a:cubicBezTo>
                <a:cubicBezTo>
                  <a:pt x="2034975" y="5442627"/>
                  <a:pt x="1923768" y="5323777"/>
                  <a:pt x="1780078" y="5273715"/>
                </a:cubicBezTo>
                <a:cubicBezTo>
                  <a:pt x="1632184" y="5222124"/>
                  <a:pt x="1505691" y="5127731"/>
                  <a:pt x="1353592" y="5087606"/>
                </a:cubicBezTo>
                <a:cubicBezTo>
                  <a:pt x="1273341" y="5066205"/>
                  <a:pt x="1195763" y="5027608"/>
                  <a:pt x="1208373" y="4917165"/>
                </a:cubicBezTo>
                <a:cubicBezTo>
                  <a:pt x="1211813" y="4885828"/>
                  <a:pt x="1190795" y="4860224"/>
                  <a:pt x="1157548" y="4869396"/>
                </a:cubicBezTo>
                <a:cubicBezTo>
                  <a:pt x="1094110" y="4886593"/>
                  <a:pt x="1065448" y="4841115"/>
                  <a:pt x="1030289" y="4807103"/>
                </a:cubicBezTo>
                <a:cubicBezTo>
                  <a:pt x="967617" y="4746725"/>
                  <a:pt x="908001" y="4682522"/>
                  <a:pt x="808258" y="4672585"/>
                </a:cubicBezTo>
                <a:cubicBezTo>
                  <a:pt x="827365" y="4625197"/>
                  <a:pt x="859849" y="4632078"/>
                  <a:pt x="889658" y="4642013"/>
                </a:cubicBezTo>
                <a:cubicBezTo>
                  <a:pt x="967998" y="4668000"/>
                  <a:pt x="1045576" y="4697425"/>
                  <a:pt x="1123917" y="4723412"/>
                </a:cubicBezTo>
                <a:cubicBezTo>
                  <a:pt x="1175126" y="4740228"/>
                  <a:pt x="1225954" y="4763921"/>
                  <a:pt x="1294360" y="4745194"/>
                </a:cubicBezTo>
                <a:cubicBezTo>
                  <a:pt x="1235507" y="4649656"/>
                  <a:pt x="1135383" y="4632459"/>
                  <a:pt x="1054367" y="4603034"/>
                </a:cubicBezTo>
                <a:cubicBezTo>
                  <a:pt x="953095" y="4565966"/>
                  <a:pt x="893480" y="4496029"/>
                  <a:pt x="822015" y="4418070"/>
                </a:cubicBezTo>
                <a:cubicBezTo>
                  <a:pt x="896536" y="4399344"/>
                  <a:pt x="942777" y="4456669"/>
                  <a:pt x="1001246" y="4453610"/>
                </a:cubicBezTo>
                <a:cubicBezTo>
                  <a:pt x="1004304" y="4443675"/>
                  <a:pt x="1009654" y="4429153"/>
                  <a:pt x="1008889" y="4428770"/>
                </a:cubicBezTo>
                <a:cubicBezTo>
                  <a:pt x="913351" y="4385969"/>
                  <a:pt x="868639" y="4305717"/>
                  <a:pt x="853733" y="4208648"/>
                </a:cubicBezTo>
                <a:cubicBezTo>
                  <a:pt x="846092" y="4158588"/>
                  <a:pt x="811315" y="4142920"/>
                  <a:pt x="776921" y="4119989"/>
                </a:cubicBezTo>
                <a:cubicBezTo>
                  <a:pt x="656924" y="4038591"/>
                  <a:pt x="530049" y="3964835"/>
                  <a:pt x="431453" y="3852864"/>
                </a:cubicBezTo>
                <a:cubicBezTo>
                  <a:pt x="545336" y="3867767"/>
                  <a:pt x="636671" y="3940758"/>
                  <a:pt x="759342" y="3972095"/>
                </a:cubicBezTo>
                <a:cubicBezTo>
                  <a:pt x="661893" y="3849042"/>
                  <a:pt x="535781" y="3786751"/>
                  <a:pt x="420753" y="3712230"/>
                </a:cubicBezTo>
                <a:cubicBezTo>
                  <a:pt x="368397" y="3678218"/>
                  <a:pt x="319865" y="3634652"/>
                  <a:pt x="256425" y="3616309"/>
                </a:cubicBezTo>
                <a:cubicBezTo>
                  <a:pt x="233878" y="3609812"/>
                  <a:pt x="196810" y="3596055"/>
                  <a:pt x="214772" y="3559749"/>
                </a:cubicBezTo>
                <a:cubicBezTo>
                  <a:pt x="230057" y="3529561"/>
                  <a:pt x="260247" y="3538731"/>
                  <a:pt x="287762" y="3547521"/>
                </a:cubicBezTo>
                <a:cubicBezTo>
                  <a:pt x="353875" y="3569305"/>
                  <a:pt x="422281" y="3569687"/>
                  <a:pt x="511706" y="3569305"/>
                </a:cubicBezTo>
                <a:cubicBezTo>
                  <a:pt x="436803" y="3469562"/>
                  <a:pt x="299609" y="3499371"/>
                  <a:pt x="235409" y="3394659"/>
                </a:cubicBezTo>
                <a:cubicBezTo>
                  <a:pt x="315659" y="3376315"/>
                  <a:pt x="377569" y="3414149"/>
                  <a:pt x="442537" y="3421409"/>
                </a:cubicBezTo>
                <a:cubicBezTo>
                  <a:pt x="501387" y="3427906"/>
                  <a:pt x="515909" y="3410328"/>
                  <a:pt x="502152" y="3352622"/>
                </a:cubicBezTo>
                <a:cubicBezTo>
                  <a:pt x="480752" y="3262815"/>
                  <a:pt x="512852" y="3216956"/>
                  <a:pt x="598455" y="3241415"/>
                </a:cubicBezTo>
                <a:cubicBezTo>
                  <a:pt x="677943" y="3264344"/>
                  <a:pt x="686349" y="3230715"/>
                  <a:pt x="664949" y="3179506"/>
                </a:cubicBezTo>
                <a:cubicBezTo>
                  <a:pt x="634377" y="3104987"/>
                  <a:pt x="669153" y="3047281"/>
                  <a:pt x="692846" y="2984607"/>
                </a:cubicBezTo>
                <a:cubicBezTo>
                  <a:pt x="729152" y="2889069"/>
                  <a:pt x="713865" y="2842445"/>
                  <a:pt x="635524" y="2771366"/>
                </a:cubicBezTo>
                <a:cubicBezTo>
                  <a:pt x="591577" y="2731620"/>
                  <a:pt x="544190" y="2697991"/>
                  <a:pt x="480368" y="2663598"/>
                </a:cubicBezTo>
                <a:cubicBezTo>
                  <a:pt x="627499" y="2644872"/>
                  <a:pt x="473109" y="2581817"/>
                  <a:pt x="525081" y="2542454"/>
                </a:cubicBezTo>
                <a:cubicBezTo>
                  <a:pt x="629027" y="2526404"/>
                  <a:pt x="713865" y="2651751"/>
                  <a:pt x="855264" y="2615829"/>
                </a:cubicBezTo>
                <a:cubicBezTo>
                  <a:pt x="680618" y="2507295"/>
                  <a:pt x="487630" y="2471755"/>
                  <a:pt x="361137" y="2327301"/>
                </a:cubicBezTo>
                <a:cubicBezTo>
                  <a:pt x="390181" y="2294436"/>
                  <a:pt x="419224" y="2325008"/>
                  <a:pt x="444065" y="2312780"/>
                </a:cubicBezTo>
                <a:cubicBezTo>
                  <a:pt x="443300" y="2305136"/>
                  <a:pt x="445212" y="2293671"/>
                  <a:pt x="440625" y="2290233"/>
                </a:cubicBezTo>
                <a:cubicBezTo>
                  <a:pt x="346234" y="2211508"/>
                  <a:pt x="344703" y="2209598"/>
                  <a:pt x="445975" y="2151509"/>
                </a:cubicBezTo>
                <a:cubicBezTo>
                  <a:pt x="481515" y="2131255"/>
                  <a:pt x="478459" y="2113293"/>
                  <a:pt x="459734" y="2087690"/>
                </a:cubicBezTo>
                <a:cubicBezTo>
                  <a:pt x="446356" y="2069728"/>
                  <a:pt x="430306" y="2053677"/>
                  <a:pt x="437950" y="2014315"/>
                </a:cubicBezTo>
                <a:cubicBezTo>
                  <a:pt x="493362" y="2064761"/>
                  <a:pt x="761252" y="2048327"/>
                  <a:pt x="808640" y="2042977"/>
                </a:cubicBezTo>
                <a:cubicBezTo>
                  <a:pt x="861758" y="2037246"/>
                  <a:pt x="914114" y="2012787"/>
                  <a:pt x="969908" y="2026162"/>
                </a:cubicBezTo>
                <a:cubicBezTo>
                  <a:pt x="1014621" y="2036864"/>
                  <a:pt x="1221748" y="2140427"/>
                  <a:pt x="1251176" y="2021577"/>
                </a:cubicBezTo>
                <a:cubicBezTo>
                  <a:pt x="1252704" y="2015846"/>
                  <a:pt x="1336395" y="2029221"/>
                  <a:pt x="1381491" y="2035718"/>
                </a:cubicBezTo>
                <a:cubicBezTo>
                  <a:pt x="1421235" y="2041068"/>
                  <a:pt x="1465947" y="2064761"/>
                  <a:pt x="1492697" y="2017374"/>
                </a:cubicBezTo>
                <a:cubicBezTo>
                  <a:pt x="1508366" y="1989477"/>
                  <a:pt x="1443782" y="1935593"/>
                  <a:pt x="1386076" y="1931006"/>
                </a:cubicBezTo>
                <a:cubicBezTo>
                  <a:pt x="1336013" y="1926802"/>
                  <a:pt x="1283658" y="1920687"/>
                  <a:pt x="1235889" y="1932153"/>
                </a:cubicBezTo>
                <a:cubicBezTo>
                  <a:pt x="1177038" y="1945911"/>
                  <a:pt x="1145320" y="1923746"/>
                  <a:pt x="1128886" y="1875977"/>
                </a:cubicBezTo>
                <a:cubicBezTo>
                  <a:pt x="1110542" y="1823240"/>
                  <a:pt x="1075383" y="1798781"/>
                  <a:pt x="1026851" y="1774322"/>
                </a:cubicBezTo>
                <a:cubicBezTo>
                  <a:pt x="909146" y="1715090"/>
                  <a:pt x="796030" y="1646684"/>
                  <a:pt x="666861" y="1612290"/>
                </a:cubicBezTo>
                <a:cubicBezTo>
                  <a:pt x="641255" y="1605409"/>
                  <a:pt x="612977" y="1596238"/>
                  <a:pt x="601130" y="1550762"/>
                </a:cubicBezTo>
                <a:cubicBezTo>
                  <a:pt x="950802" y="1618785"/>
                  <a:pt x="1269520" y="1796106"/>
                  <a:pt x="1630272" y="1785787"/>
                </a:cubicBezTo>
                <a:cubicBezTo>
                  <a:pt x="1531678" y="1729610"/>
                  <a:pt x="1417413" y="1726553"/>
                  <a:pt x="1312320" y="1687191"/>
                </a:cubicBezTo>
                <a:cubicBezTo>
                  <a:pt x="1386841" y="1657765"/>
                  <a:pt x="1456775" y="1688337"/>
                  <a:pt x="1527473" y="1705153"/>
                </a:cubicBezTo>
                <a:cubicBezTo>
                  <a:pt x="1586707" y="1718909"/>
                  <a:pt x="1640210" y="1721203"/>
                  <a:pt x="1646706" y="1639040"/>
                </a:cubicBezTo>
                <a:cubicBezTo>
                  <a:pt x="1644413" y="1633690"/>
                  <a:pt x="1644794" y="1626812"/>
                  <a:pt x="1645178" y="1620315"/>
                </a:cubicBezTo>
                <a:cubicBezTo>
                  <a:pt x="1625304" y="1586303"/>
                  <a:pt x="1594350" y="1568725"/>
                  <a:pt x="1557663" y="1558787"/>
                </a:cubicBezTo>
                <a:cubicBezTo>
                  <a:pt x="1535498" y="1552672"/>
                  <a:pt x="1506073" y="1543500"/>
                  <a:pt x="1506454" y="1519044"/>
                </a:cubicBezTo>
                <a:cubicBezTo>
                  <a:pt x="1507601" y="1428472"/>
                  <a:pt x="1436904" y="1402104"/>
                  <a:pt x="1366204" y="1375735"/>
                </a:cubicBezTo>
                <a:cubicBezTo>
                  <a:pt x="1405566" y="1330641"/>
                  <a:pt x="1436520" y="1363888"/>
                  <a:pt x="1466329" y="1360450"/>
                </a:cubicBezTo>
                <a:cubicBezTo>
                  <a:pt x="1485819" y="1358157"/>
                  <a:pt x="1503397" y="1353953"/>
                  <a:pt x="1503397" y="1330641"/>
                </a:cubicBezTo>
                <a:cubicBezTo>
                  <a:pt x="1503779" y="1311151"/>
                  <a:pt x="1494607" y="1288985"/>
                  <a:pt x="1475501" y="1288604"/>
                </a:cubicBezTo>
                <a:cubicBezTo>
                  <a:pt x="1355885" y="1285163"/>
                  <a:pt x="1289773" y="1159817"/>
                  <a:pt x="1165573" y="1159435"/>
                </a:cubicBezTo>
                <a:cubicBezTo>
                  <a:pt x="1091435" y="1159435"/>
                  <a:pt x="1204170" y="1088738"/>
                  <a:pt x="1141498" y="1059311"/>
                </a:cubicBezTo>
                <a:cubicBezTo>
                  <a:pt x="1127739" y="1052814"/>
                  <a:pt x="1177420" y="1042879"/>
                  <a:pt x="1199585" y="1044407"/>
                </a:cubicBezTo>
                <a:cubicBezTo>
                  <a:pt x="1221367" y="1045935"/>
                  <a:pt x="1240857" y="1064661"/>
                  <a:pt x="1267226" y="1051286"/>
                </a:cubicBezTo>
                <a:cubicBezTo>
                  <a:pt x="1281748" y="1003517"/>
                  <a:pt x="1244298" y="985938"/>
                  <a:pt x="1213342" y="972561"/>
                </a:cubicBezTo>
                <a:cubicBezTo>
                  <a:pt x="1141879" y="941607"/>
                  <a:pt x="1072327" y="904157"/>
                  <a:pt x="993986" y="893073"/>
                </a:cubicBezTo>
                <a:cubicBezTo>
                  <a:pt x="966089" y="889252"/>
                  <a:pt x="1034111" y="838042"/>
                  <a:pt x="1047486" y="820083"/>
                </a:cubicBezTo>
                <a:cubicBezTo>
                  <a:pt x="732209" y="631299"/>
                  <a:pt x="353112" y="640852"/>
                  <a:pt x="0" y="488371"/>
                </a:cubicBezTo>
                <a:cubicBezTo>
                  <a:pt x="77960" y="458564"/>
                  <a:pt x="135284" y="480346"/>
                  <a:pt x="188403" y="484933"/>
                </a:cubicBezTo>
                <a:cubicBezTo>
                  <a:pt x="321009" y="496396"/>
                  <a:pt x="452090" y="520090"/>
                  <a:pt x="584315" y="534230"/>
                </a:cubicBezTo>
                <a:cubicBezTo>
                  <a:pt x="649281" y="541108"/>
                  <a:pt x="709662" y="567096"/>
                  <a:pt x="782271" y="525824"/>
                </a:cubicBezTo>
                <a:cubicBezTo>
                  <a:pt x="830805" y="498308"/>
                  <a:pt x="908383" y="528115"/>
                  <a:pt x="967998" y="552574"/>
                </a:cubicBezTo>
                <a:cubicBezTo>
                  <a:pt x="1017296" y="572827"/>
                  <a:pt x="1064301" y="578177"/>
                  <a:pt x="1129651" y="552574"/>
                </a:cubicBezTo>
                <a:cubicBezTo>
                  <a:pt x="1070417" y="536905"/>
                  <a:pt x="1024939" y="523149"/>
                  <a:pt x="978317" y="513593"/>
                </a:cubicBezTo>
                <a:cubicBezTo>
                  <a:pt x="941248" y="505952"/>
                  <a:pt x="1029526" y="474996"/>
                  <a:pt x="1074620" y="478818"/>
                </a:cubicBezTo>
                <a:cubicBezTo>
                  <a:pt x="1137676" y="484168"/>
                  <a:pt x="1102136" y="464296"/>
                  <a:pt x="1091435" y="436781"/>
                </a:cubicBezTo>
                <a:cubicBezTo>
                  <a:pt x="1079970" y="407355"/>
                  <a:pt x="1113982" y="398184"/>
                  <a:pt x="1135383" y="404296"/>
                </a:cubicBezTo>
                <a:cubicBezTo>
                  <a:pt x="1217545" y="428374"/>
                  <a:pt x="1299326" y="385955"/>
                  <a:pt x="1384166" y="420349"/>
                </a:cubicBezTo>
                <a:cubicBezTo>
                  <a:pt x="1362764" y="335509"/>
                  <a:pt x="1316523" y="298440"/>
                  <a:pt x="1219839" y="286593"/>
                </a:cubicBezTo>
                <a:cubicBezTo>
                  <a:pt x="1183533" y="282009"/>
                  <a:pt x="1145701" y="288887"/>
                  <a:pt x="1114364" y="264428"/>
                </a:cubicBezTo>
                <a:cubicBezTo>
                  <a:pt x="1096402" y="250290"/>
                  <a:pt x="1076148" y="233474"/>
                  <a:pt x="1090289" y="207487"/>
                </a:cubicBezTo>
                <a:cubicBezTo>
                  <a:pt x="1100223" y="189144"/>
                  <a:pt x="1121626" y="189144"/>
                  <a:pt x="1139204" y="195259"/>
                </a:cubicBezTo>
                <a:cubicBezTo>
                  <a:pt x="1217929" y="222393"/>
                  <a:pt x="1300091" y="232328"/>
                  <a:pt x="1382254" y="242265"/>
                </a:cubicBezTo>
                <a:cubicBezTo>
                  <a:pt x="1394866" y="243793"/>
                  <a:pt x="1409004" y="248762"/>
                  <a:pt x="1423145" y="223537"/>
                </a:cubicBezTo>
                <a:cubicBezTo>
                  <a:pt x="1269520" y="182647"/>
                  <a:pt x="1123536" y="124559"/>
                  <a:pt x="965705" y="102013"/>
                </a:cubicBezTo>
                <a:cubicBezTo>
                  <a:pt x="967998" y="91312"/>
                  <a:pt x="970292" y="80612"/>
                  <a:pt x="972586" y="69912"/>
                </a:cubicBezTo>
                <a:cubicBezTo>
                  <a:pt x="1096020" y="85197"/>
                  <a:pt x="1219457" y="100484"/>
                  <a:pt x="1375376" y="119593"/>
                </a:cubicBezTo>
                <a:cubicBezTo>
                  <a:pt x="1279454" y="58828"/>
                  <a:pt x="1188885" y="79084"/>
                  <a:pt x="1117804" y="25200"/>
                </a:cubicBezTo>
                <a:cubicBezTo>
                  <a:pt x="1131179" y="4755"/>
                  <a:pt x="1147325" y="-405"/>
                  <a:pt x="1164045" y="25"/>
                </a:cubicBezTo>
                <a:close/>
              </a:path>
            </a:pathLst>
          </a:custGeom>
          <a:solidFill>
            <a:srgbClr val="46B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374D01-F9F7-BE54-7097-9BDECB384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928" y="2242457"/>
            <a:ext cx="3731849" cy="237308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What can you see?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7D548-793D-262A-7F69-C86A15B0A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419" y="713313"/>
            <a:ext cx="4617381" cy="54313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/>
              <a:t>Fluid Collections</a:t>
            </a:r>
          </a:p>
          <a:p>
            <a:r>
              <a:rPr lang="en-US" sz="2400" dirty="0"/>
              <a:t>Pleural Line</a:t>
            </a:r>
          </a:p>
          <a:p>
            <a:r>
              <a:rPr lang="en-US" sz="2400" dirty="0"/>
              <a:t>Consolidated Lung</a:t>
            </a:r>
          </a:p>
          <a:p>
            <a:r>
              <a:rPr lang="en-US" sz="2400" dirty="0"/>
              <a:t>Artefacts from the pleura</a:t>
            </a:r>
          </a:p>
          <a:p>
            <a:pPr lvl="1"/>
            <a:r>
              <a:rPr lang="en-US" dirty="0"/>
              <a:t>The key is that the artefacts have meaning!</a:t>
            </a:r>
          </a:p>
        </p:txBody>
      </p:sp>
    </p:spTree>
    <p:extLst>
      <p:ext uri="{BB962C8B-B14F-4D97-AF65-F5344CB8AC3E}">
        <p14:creationId xmlns:p14="http://schemas.microsoft.com/office/powerpoint/2010/main" val="244876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46C12-B241-1F74-486D-60323190C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104CE-B50C-E3E8-1123-84343545F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When we place a probe over the lungs, what can we see?</a:t>
            </a:r>
          </a:p>
          <a:p>
            <a:pPr lvl="1"/>
            <a:r>
              <a:rPr lang="en-US" dirty="0"/>
              <a:t>Ribs</a:t>
            </a:r>
          </a:p>
          <a:p>
            <a:pPr lvl="1"/>
            <a:r>
              <a:rPr lang="en-US"/>
              <a:t>Pleural Line</a:t>
            </a:r>
          </a:p>
          <a:p>
            <a:pPr lvl="1"/>
            <a:r>
              <a:rPr lang="en-US" dirty="0"/>
              <a:t>Maybe Diaphragm + Liver / Spleen</a:t>
            </a:r>
          </a:p>
          <a:p>
            <a:pPr lvl="1"/>
            <a:r>
              <a:rPr lang="en-US" dirty="0"/>
              <a:t>Artefacts</a:t>
            </a:r>
          </a:p>
        </p:txBody>
      </p:sp>
    </p:spTree>
    <p:extLst>
      <p:ext uri="{BB962C8B-B14F-4D97-AF65-F5344CB8AC3E}">
        <p14:creationId xmlns:p14="http://schemas.microsoft.com/office/powerpoint/2010/main" val="389494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920F55-EEBB-762F-AEC7-3D072DEF8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25" y="643467"/>
            <a:ext cx="3964008" cy="1800526"/>
          </a:xfrm>
        </p:spPr>
        <p:txBody>
          <a:bodyPr>
            <a:normAutofit/>
          </a:bodyPr>
          <a:lstStyle/>
          <a:p>
            <a:r>
              <a:rPr lang="en-US" dirty="0"/>
              <a:t>Landmarks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ED1C183-3637-6914-F37B-D7A41C5FBE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62" b="48136"/>
          <a:stretch/>
        </p:blipFill>
        <p:spPr>
          <a:xfrm>
            <a:off x="7474831" y="388767"/>
            <a:ext cx="4450503" cy="304023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9F165E-A9E6-8C98-04F6-1511F7050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Pleural Line</a:t>
            </a:r>
          </a:p>
          <a:p>
            <a:pPr lvl="1"/>
            <a:r>
              <a:rPr lang="en-US" dirty="0"/>
              <a:t>Should be smooth</a:t>
            </a:r>
          </a:p>
          <a:p>
            <a:pPr lvl="1"/>
            <a:r>
              <a:rPr lang="en-US" dirty="0"/>
              <a:t>Irregularity is pathologic!</a:t>
            </a:r>
          </a:p>
        </p:txBody>
      </p:sp>
      <p:pic>
        <p:nvPicPr>
          <p:cNvPr id="1026" name="Picture 2" descr="Ultrasonographic Evaluation of the Pleura - Jose Cardenas-Garcia, Paul H.  Mayo, Erik Folch, 2015">
            <a:extLst>
              <a:ext uri="{FF2B5EF4-FFF2-40B4-BE49-F238E27FC236}">
                <a16:creationId xmlns:a16="http://schemas.microsoft.com/office/drawing/2014/main" id="{5B32C17E-9E15-24F0-3AD2-C0297067B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81" y="3429000"/>
            <a:ext cx="4429693" cy="309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355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9A4163A-6014-2289-CC4E-E25568964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40000"/>
          </a:blip>
          <a:srcRect l="3870" r="943" b="-1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0C1237-FD15-2C83-226E-6DA1B3DDF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i="1"/>
              <a:t>Find the Liver and Speen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B2370A5-B3A6-FA44-D8FB-C84A42FBC5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7" r="11963" b="-1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51838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720C8A5-6B45-4E4F-BA80-8A14A9F5B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89ECBDA-51E6-4484-8F25-E777102F7D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A2AEA56-4902-4CC1-A43B-1AC27C88CB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6749" y="720952"/>
            <a:ext cx="6959544" cy="5545704"/>
          </a:xfrm>
          <a:custGeom>
            <a:avLst/>
            <a:gdLst>
              <a:gd name="connsiteX0" fmla="*/ 839883 w 5283866"/>
              <a:gd name="connsiteY0" fmla="*/ 18 h 4210442"/>
              <a:gd name="connsiteX1" fmla="*/ 875727 w 5283866"/>
              <a:gd name="connsiteY1" fmla="*/ 6050 h 4210442"/>
              <a:gd name="connsiteX2" fmla="*/ 1624617 w 5283866"/>
              <a:gd name="connsiteY2" fmla="*/ 99799 h 4210442"/>
              <a:gd name="connsiteX3" fmla="*/ 2328012 w 5283866"/>
              <a:gd name="connsiteY3" fmla="*/ 148051 h 4210442"/>
              <a:gd name="connsiteX4" fmla="*/ 3177820 w 5283866"/>
              <a:gd name="connsiteY4" fmla="*/ 228566 h 4210442"/>
              <a:gd name="connsiteX5" fmla="*/ 3770646 w 5283866"/>
              <a:gd name="connsiteY5" fmla="*/ 252831 h 4210442"/>
              <a:gd name="connsiteX6" fmla="*/ 3800149 w 5283866"/>
              <a:gd name="connsiteY6" fmla="*/ 251727 h 4210442"/>
              <a:gd name="connsiteX7" fmla="*/ 4102076 w 5283866"/>
              <a:gd name="connsiteY7" fmla="*/ 288400 h 4210442"/>
              <a:gd name="connsiteX8" fmla="*/ 3904377 w 5283866"/>
              <a:gd name="connsiteY8" fmla="*/ 446120 h 4210442"/>
              <a:gd name="connsiteX9" fmla="*/ 4188933 w 5283866"/>
              <a:gd name="connsiteY9" fmla="*/ 520843 h 4210442"/>
              <a:gd name="connsiteX10" fmla="*/ 4465492 w 5283866"/>
              <a:gd name="connsiteY10" fmla="*/ 626449 h 4210442"/>
              <a:gd name="connsiteX11" fmla="*/ 4517606 w 5283866"/>
              <a:gd name="connsiteY11" fmla="*/ 670015 h 4210442"/>
              <a:gd name="connsiteX12" fmla="*/ 4948576 w 5283866"/>
              <a:gd name="connsiteY12" fmla="*/ 954847 h 4210442"/>
              <a:gd name="connsiteX13" fmla="*/ 4866132 w 5283866"/>
              <a:gd name="connsiteY13" fmla="*/ 1015233 h 4210442"/>
              <a:gd name="connsiteX14" fmla="*/ 5019164 w 5283866"/>
              <a:gd name="connsiteY14" fmla="*/ 1087474 h 4210442"/>
              <a:gd name="connsiteX15" fmla="*/ 5053630 w 5283866"/>
              <a:gd name="connsiteY15" fmla="*/ 1117806 h 4210442"/>
              <a:gd name="connsiteX16" fmla="*/ 5024404 w 5283866"/>
              <a:gd name="connsiteY16" fmla="*/ 1154202 h 4210442"/>
              <a:gd name="connsiteX17" fmla="*/ 4960984 w 5283866"/>
              <a:gd name="connsiteY17" fmla="*/ 1179569 h 4210442"/>
              <a:gd name="connsiteX18" fmla="*/ 4876887 w 5283866"/>
              <a:gd name="connsiteY18" fmla="*/ 1243814 h 4210442"/>
              <a:gd name="connsiteX19" fmla="*/ 4880195 w 5283866"/>
              <a:gd name="connsiteY19" fmla="*/ 1293998 h 4210442"/>
              <a:gd name="connsiteX20" fmla="*/ 4930104 w 5283866"/>
              <a:gd name="connsiteY20" fmla="*/ 1384991 h 4210442"/>
              <a:gd name="connsiteX21" fmla="*/ 4855103 w 5283866"/>
              <a:gd name="connsiteY21" fmla="*/ 1480119 h 4210442"/>
              <a:gd name="connsiteX22" fmla="*/ 4816500 w 5283866"/>
              <a:gd name="connsiteY22" fmla="*/ 1508242 h 4210442"/>
              <a:gd name="connsiteX23" fmla="*/ 4890949 w 5283866"/>
              <a:gd name="connsiteY23" fmla="*/ 1517893 h 4210442"/>
              <a:gd name="connsiteX24" fmla="*/ 4916868 w 5283866"/>
              <a:gd name="connsiteY24" fmla="*/ 1557599 h 4210442"/>
              <a:gd name="connsiteX25" fmla="*/ 4928448 w 5283866"/>
              <a:gd name="connsiteY25" fmla="*/ 1577453 h 4210442"/>
              <a:gd name="connsiteX26" fmla="*/ 4998760 w 5283866"/>
              <a:gd name="connsiteY26" fmla="*/ 1701809 h 4210442"/>
              <a:gd name="connsiteX27" fmla="*/ 4986903 w 5283866"/>
              <a:gd name="connsiteY27" fmla="*/ 1736550 h 4210442"/>
              <a:gd name="connsiteX28" fmla="*/ 4869716 w 5283866"/>
              <a:gd name="connsiteY28" fmla="*/ 1904472 h 4210442"/>
              <a:gd name="connsiteX29" fmla="*/ 4994348 w 5283866"/>
              <a:gd name="connsiteY29" fmla="*/ 1951346 h 4210442"/>
              <a:gd name="connsiteX30" fmla="*/ 5001792 w 5283866"/>
              <a:gd name="connsiteY30" fmla="*/ 2030756 h 4210442"/>
              <a:gd name="connsiteX31" fmla="*/ 5065212 w 5283866"/>
              <a:gd name="connsiteY31" fmla="*/ 2119543 h 4210442"/>
              <a:gd name="connsiteX32" fmla="*/ 5204732 w 5283866"/>
              <a:gd name="connsiteY32" fmla="*/ 2244450 h 4210442"/>
              <a:gd name="connsiteX33" fmla="*/ 5283866 w 5283866"/>
              <a:gd name="connsiteY33" fmla="*/ 2328272 h 4210442"/>
              <a:gd name="connsiteX34" fmla="*/ 5147380 w 5283866"/>
              <a:gd name="connsiteY34" fmla="*/ 2350606 h 4210442"/>
              <a:gd name="connsiteX35" fmla="*/ 5126148 w 5283866"/>
              <a:gd name="connsiteY35" fmla="*/ 2363566 h 4210442"/>
              <a:gd name="connsiteX36" fmla="*/ 5142417 w 5283866"/>
              <a:gd name="connsiteY36" fmla="*/ 2407682 h 4210442"/>
              <a:gd name="connsiteX37" fmla="*/ 5164200 w 5283866"/>
              <a:gd name="connsiteY37" fmla="*/ 2451526 h 4210442"/>
              <a:gd name="connsiteX38" fmla="*/ 5149034 w 5283866"/>
              <a:gd name="connsiteY38" fmla="*/ 2485992 h 4210442"/>
              <a:gd name="connsiteX39" fmla="*/ 5042601 w 5283866"/>
              <a:gd name="connsiteY39" fmla="*/ 2635164 h 4210442"/>
              <a:gd name="connsiteX40" fmla="*/ 4955194 w 5283866"/>
              <a:gd name="connsiteY40" fmla="*/ 2694445 h 4210442"/>
              <a:gd name="connsiteX41" fmla="*/ 4756116 w 5283866"/>
              <a:gd name="connsiteY41" fmla="*/ 2963836 h 4210442"/>
              <a:gd name="connsiteX42" fmla="*/ 4693523 w 5283866"/>
              <a:gd name="connsiteY42" fmla="*/ 3051244 h 4210442"/>
              <a:gd name="connsiteX43" fmla="*/ 4739848 w 5283866"/>
              <a:gd name="connsiteY43" fmla="*/ 3082125 h 4210442"/>
              <a:gd name="connsiteX44" fmla="*/ 4651060 w 5283866"/>
              <a:gd name="connsiteY44" fmla="*/ 3173670 h 4210442"/>
              <a:gd name="connsiteX45" fmla="*/ 4546556 w 5283866"/>
              <a:gd name="connsiteY45" fmla="*/ 3275413 h 4210442"/>
              <a:gd name="connsiteX46" fmla="*/ 4519261 w 5283866"/>
              <a:gd name="connsiteY46" fmla="*/ 3302437 h 4210442"/>
              <a:gd name="connsiteX47" fmla="*/ 2364961 w 5283866"/>
              <a:gd name="connsiteY47" fmla="*/ 4209597 h 4210442"/>
              <a:gd name="connsiteX48" fmla="*/ 1796951 w 5283866"/>
              <a:gd name="connsiteY48" fmla="*/ 4075867 h 4210442"/>
              <a:gd name="connsiteX49" fmla="*/ 1572227 w 5283866"/>
              <a:gd name="connsiteY49" fmla="*/ 3971917 h 4210442"/>
              <a:gd name="connsiteX50" fmla="*/ 1284364 w 5283866"/>
              <a:gd name="connsiteY50" fmla="*/ 3805097 h 4210442"/>
              <a:gd name="connsiteX51" fmla="*/ 976645 w 5283866"/>
              <a:gd name="connsiteY51" fmla="*/ 3670815 h 4210442"/>
              <a:gd name="connsiteX52" fmla="*/ 871866 w 5283866"/>
              <a:gd name="connsiteY52" fmla="*/ 3547839 h 4210442"/>
              <a:gd name="connsiteX53" fmla="*/ 835195 w 5283866"/>
              <a:gd name="connsiteY53" fmla="*/ 3513373 h 4210442"/>
              <a:gd name="connsiteX54" fmla="*/ 743375 w 5283866"/>
              <a:gd name="connsiteY54" fmla="*/ 3468427 h 4210442"/>
              <a:gd name="connsiteX55" fmla="*/ 583175 w 5283866"/>
              <a:gd name="connsiteY55" fmla="*/ 3371370 h 4210442"/>
              <a:gd name="connsiteX56" fmla="*/ 641906 w 5283866"/>
              <a:gd name="connsiteY56" fmla="*/ 3349311 h 4210442"/>
              <a:gd name="connsiteX57" fmla="*/ 810930 w 5283866"/>
              <a:gd name="connsiteY57" fmla="*/ 3408042 h 4210442"/>
              <a:gd name="connsiteX58" fmla="*/ 933908 w 5283866"/>
              <a:gd name="connsiteY58" fmla="*/ 3423758 h 4210442"/>
              <a:gd name="connsiteX59" fmla="*/ 760747 w 5283866"/>
              <a:gd name="connsiteY59" fmla="*/ 3321187 h 4210442"/>
              <a:gd name="connsiteX60" fmla="*/ 593101 w 5283866"/>
              <a:gd name="connsiteY60" fmla="*/ 3187731 h 4210442"/>
              <a:gd name="connsiteX61" fmla="*/ 722419 w 5283866"/>
              <a:gd name="connsiteY61" fmla="*/ 3213374 h 4210442"/>
              <a:gd name="connsiteX62" fmla="*/ 727934 w 5283866"/>
              <a:gd name="connsiteY62" fmla="*/ 3195451 h 4210442"/>
              <a:gd name="connsiteX63" fmla="*/ 615987 w 5283866"/>
              <a:gd name="connsiteY63" fmla="*/ 3036630 h 4210442"/>
              <a:gd name="connsiteX64" fmla="*/ 560564 w 5283866"/>
              <a:gd name="connsiteY64" fmla="*/ 2972660 h 4210442"/>
              <a:gd name="connsiteX65" fmla="*/ 311302 w 5283866"/>
              <a:gd name="connsiteY65" fmla="*/ 2779924 h 4210442"/>
              <a:gd name="connsiteX66" fmla="*/ 547882 w 5283866"/>
              <a:gd name="connsiteY66" fmla="*/ 2865952 h 4210442"/>
              <a:gd name="connsiteX67" fmla="*/ 303582 w 5283866"/>
              <a:gd name="connsiteY67" fmla="*/ 2678453 h 4210442"/>
              <a:gd name="connsiteX68" fmla="*/ 185016 w 5283866"/>
              <a:gd name="connsiteY68" fmla="*/ 2609244 h 4210442"/>
              <a:gd name="connsiteX69" fmla="*/ 154963 w 5283866"/>
              <a:gd name="connsiteY69" fmla="*/ 2568435 h 4210442"/>
              <a:gd name="connsiteX70" fmla="*/ 207627 w 5283866"/>
              <a:gd name="connsiteY70" fmla="*/ 2559612 h 4210442"/>
              <a:gd name="connsiteX71" fmla="*/ 369207 w 5283866"/>
              <a:gd name="connsiteY71" fmla="*/ 2575330 h 4210442"/>
              <a:gd name="connsiteX72" fmla="*/ 169852 w 5283866"/>
              <a:gd name="connsiteY72" fmla="*/ 2449319 h 4210442"/>
              <a:gd name="connsiteX73" fmla="*/ 319299 w 5283866"/>
              <a:gd name="connsiteY73" fmla="*/ 2468619 h 4210442"/>
              <a:gd name="connsiteX74" fmla="*/ 362313 w 5283866"/>
              <a:gd name="connsiteY74" fmla="*/ 2418988 h 4210442"/>
              <a:gd name="connsiteX75" fmla="*/ 431798 w 5283866"/>
              <a:gd name="connsiteY75" fmla="*/ 2338750 h 4210442"/>
              <a:gd name="connsiteX76" fmla="*/ 479775 w 5283866"/>
              <a:gd name="connsiteY76" fmla="*/ 2294082 h 4210442"/>
              <a:gd name="connsiteX77" fmla="*/ 499903 w 5283866"/>
              <a:gd name="connsiteY77" fmla="*/ 2153458 h 4210442"/>
              <a:gd name="connsiteX78" fmla="*/ 458544 w 5283866"/>
              <a:gd name="connsiteY78" fmla="*/ 1999599 h 4210442"/>
              <a:gd name="connsiteX79" fmla="*/ 346596 w 5283866"/>
              <a:gd name="connsiteY79" fmla="*/ 1921843 h 4210442"/>
              <a:gd name="connsiteX80" fmla="*/ 378857 w 5283866"/>
              <a:gd name="connsiteY80" fmla="*/ 1834435 h 4210442"/>
              <a:gd name="connsiteX81" fmla="*/ 617091 w 5283866"/>
              <a:gd name="connsiteY81" fmla="*/ 1887376 h 4210442"/>
              <a:gd name="connsiteX82" fmla="*/ 260568 w 5283866"/>
              <a:gd name="connsiteY82" fmla="*/ 1679198 h 4210442"/>
              <a:gd name="connsiteX83" fmla="*/ 320402 w 5283866"/>
              <a:gd name="connsiteY83" fmla="*/ 1668720 h 4210442"/>
              <a:gd name="connsiteX84" fmla="*/ 317920 w 5283866"/>
              <a:gd name="connsiteY84" fmla="*/ 1652452 h 4210442"/>
              <a:gd name="connsiteX85" fmla="*/ 321779 w 5283866"/>
              <a:gd name="connsiteY85" fmla="*/ 1552359 h 4210442"/>
              <a:gd name="connsiteX86" fmla="*/ 331707 w 5283866"/>
              <a:gd name="connsiteY86" fmla="*/ 1506313 h 4210442"/>
              <a:gd name="connsiteX87" fmla="*/ 315990 w 5283866"/>
              <a:gd name="connsiteY87" fmla="*/ 1453371 h 4210442"/>
              <a:gd name="connsiteX88" fmla="*/ 583450 w 5283866"/>
              <a:gd name="connsiteY88" fmla="*/ 1474052 h 4210442"/>
              <a:gd name="connsiteX89" fmla="*/ 699809 w 5283866"/>
              <a:gd name="connsiteY89" fmla="*/ 1461919 h 4210442"/>
              <a:gd name="connsiteX90" fmla="*/ 902750 w 5283866"/>
              <a:gd name="connsiteY90" fmla="*/ 1458612 h 4210442"/>
              <a:gd name="connsiteX91" fmla="*/ 996774 w 5283866"/>
              <a:gd name="connsiteY91" fmla="*/ 1468814 h 4210442"/>
              <a:gd name="connsiteX92" fmla="*/ 1077012 w 5283866"/>
              <a:gd name="connsiteY92" fmla="*/ 1455578 h 4210442"/>
              <a:gd name="connsiteX93" fmla="*/ 1000083 w 5283866"/>
              <a:gd name="connsiteY93" fmla="*/ 1393262 h 4210442"/>
              <a:gd name="connsiteX94" fmla="*/ 891720 w 5283866"/>
              <a:gd name="connsiteY94" fmla="*/ 1394089 h 4210442"/>
              <a:gd name="connsiteX95" fmla="*/ 814515 w 5283866"/>
              <a:gd name="connsiteY95" fmla="*/ 1353557 h 4210442"/>
              <a:gd name="connsiteX96" fmla="*/ 740895 w 5283866"/>
              <a:gd name="connsiteY96" fmla="*/ 1280211 h 4210442"/>
              <a:gd name="connsiteX97" fmla="*/ 481154 w 5283866"/>
              <a:gd name="connsiteY97" fmla="*/ 1163301 h 4210442"/>
              <a:gd name="connsiteX98" fmla="*/ 433728 w 5283866"/>
              <a:gd name="connsiteY98" fmla="*/ 1118909 h 4210442"/>
              <a:gd name="connsiteX99" fmla="*/ 1176276 w 5283866"/>
              <a:gd name="connsiteY99" fmla="*/ 1288484 h 4210442"/>
              <a:gd name="connsiteX100" fmla="*/ 946867 w 5283866"/>
              <a:gd name="connsiteY100" fmla="*/ 1217344 h 4210442"/>
              <a:gd name="connsiteX101" fmla="*/ 1102104 w 5283866"/>
              <a:gd name="connsiteY101" fmla="*/ 1230304 h 4210442"/>
              <a:gd name="connsiteX102" fmla="*/ 1188133 w 5283866"/>
              <a:gd name="connsiteY102" fmla="*/ 1182603 h 4210442"/>
              <a:gd name="connsiteX103" fmla="*/ 1187030 w 5283866"/>
              <a:gd name="connsiteY103" fmla="*/ 1169092 h 4210442"/>
              <a:gd name="connsiteX104" fmla="*/ 1123887 w 5283866"/>
              <a:gd name="connsiteY104" fmla="*/ 1124698 h 4210442"/>
              <a:gd name="connsiteX105" fmla="*/ 1086938 w 5283866"/>
              <a:gd name="connsiteY105" fmla="*/ 1096023 h 4210442"/>
              <a:gd name="connsiteX106" fmla="*/ 985744 w 5283866"/>
              <a:gd name="connsiteY106" fmla="*/ 992622 h 4210442"/>
              <a:gd name="connsiteX107" fmla="*/ 1057987 w 5283866"/>
              <a:gd name="connsiteY107" fmla="*/ 981594 h 4210442"/>
              <a:gd name="connsiteX108" fmla="*/ 1084733 w 5283866"/>
              <a:gd name="connsiteY108" fmla="*/ 960086 h 4210442"/>
              <a:gd name="connsiteX109" fmla="*/ 1064605 w 5283866"/>
              <a:gd name="connsiteY109" fmla="*/ 929756 h 4210442"/>
              <a:gd name="connsiteX110" fmla="*/ 840985 w 5283866"/>
              <a:gd name="connsiteY110" fmla="*/ 836558 h 4210442"/>
              <a:gd name="connsiteX111" fmla="*/ 823615 w 5283866"/>
              <a:gd name="connsiteY111" fmla="*/ 764315 h 4210442"/>
              <a:gd name="connsiteX112" fmla="*/ 865526 w 5283866"/>
              <a:gd name="connsiteY112" fmla="*/ 753562 h 4210442"/>
              <a:gd name="connsiteX113" fmla="*/ 914331 w 5283866"/>
              <a:gd name="connsiteY113" fmla="*/ 758525 h 4210442"/>
              <a:gd name="connsiteX114" fmla="*/ 875452 w 5283866"/>
              <a:gd name="connsiteY114" fmla="*/ 701724 h 4210442"/>
              <a:gd name="connsiteX115" fmla="*/ 717181 w 5283866"/>
              <a:gd name="connsiteY115" fmla="*/ 644371 h 4210442"/>
              <a:gd name="connsiteX116" fmla="*/ 755783 w 5283866"/>
              <a:gd name="connsiteY116" fmla="*/ 591707 h 4210442"/>
              <a:gd name="connsiteX117" fmla="*/ 0 w 5283866"/>
              <a:gd name="connsiteY117" fmla="*/ 352370 h 4210442"/>
              <a:gd name="connsiteX118" fmla="*/ 135937 w 5283866"/>
              <a:gd name="connsiteY118" fmla="*/ 349889 h 4210442"/>
              <a:gd name="connsiteX119" fmla="*/ 421595 w 5283866"/>
              <a:gd name="connsiteY119" fmla="*/ 385458 h 4210442"/>
              <a:gd name="connsiteX120" fmla="*/ 564424 w 5283866"/>
              <a:gd name="connsiteY120" fmla="*/ 379393 h 4210442"/>
              <a:gd name="connsiteX121" fmla="*/ 698432 w 5283866"/>
              <a:gd name="connsiteY121" fmla="*/ 398694 h 4210442"/>
              <a:gd name="connsiteX122" fmla="*/ 815067 w 5283866"/>
              <a:gd name="connsiteY122" fmla="*/ 398694 h 4210442"/>
              <a:gd name="connsiteX123" fmla="*/ 705876 w 5283866"/>
              <a:gd name="connsiteY123" fmla="*/ 370568 h 4210442"/>
              <a:gd name="connsiteX124" fmla="*/ 775360 w 5283866"/>
              <a:gd name="connsiteY124" fmla="*/ 345477 h 4210442"/>
              <a:gd name="connsiteX125" fmla="*/ 787493 w 5283866"/>
              <a:gd name="connsiteY125" fmla="*/ 315146 h 4210442"/>
              <a:gd name="connsiteX126" fmla="*/ 819202 w 5283866"/>
              <a:gd name="connsiteY126" fmla="*/ 291709 h 4210442"/>
              <a:gd name="connsiteX127" fmla="*/ 998705 w 5283866"/>
              <a:gd name="connsiteY127" fmla="*/ 303291 h 4210442"/>
              <a:gd name="connsiteX128" fmla="*/ 880139 w 5283866"/>
              <a:gd name="connsiteY128" fmla="*/ 206783 h 4210442"/>
              <a:gd name="connsiteX129" fmla="*/ 804037 w 5283866"/>
              <a:gd name="connsiteY129" fmla="*/ 190790 h 4210442"/>
              <a:gd name="connsiteX130" fmla="*/ 786666 w 5283866"/>
              <a:gd name="connsiteY130" fmla="*/ 149707 h 4210442"/>
              <a:gd name="connsiteX131" fmla="*/ 821960 w 5283866"/>
              <a:gd name="connsiteY131" fmla="*/ 140884 h 4210442"/>
              <a:gd name="connsiteX132" fmla="*/ 997325 w 5283866"/>
              <a:gd name="connsiteY132" fmla="*/ 174800 h 4210442"/>
              <a:gd name="connsiteX133" fmla="*/ 1026829 w 5283866"/>
              <a:gd name="connsiteY133" fmla="*/ 161287 h 4210442"/>
              <a:gd name="connsiteX134" fmla="*/ 696777 w 5283866"/>
              <a:gd name="connsiteY134" fmla="*/ 73604 h 4210442"/>
              <a:gd name="connsiteX135" fmla="*/ 701741 w 5283866"/>
              <a:gd name="connsiteY135" fmla="*/ 50444 h 4210442"/>
              <a:gd name="connsiteX136" fmla="*/ 992362 w 5283866"/>
              <a:gd name="connsiteY136" fmla="*/ 86289 h 4210442"/>
              <a:gd name="connsiteX137" fmla="*/ 806519 w 5283866"/>
              <a:gd name="connsiteY137" fmla="*/ 18183 h 4210442"/>
              <a:gd name="connsiteX138" fmla="*/ 839883 w 5283866"/>
              <a:gd name="connsiteY138" fmla="*/ 18 h 4210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5C98E6-F156-C105-B1DB-4997484C3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5179" y="1472030"/>
            <a:ext cx="3978442" cy="1631950"/>
          </a:xfrm>
        </p:spPr>
        <p:txBody>
          <a:bodyPr anchor="b">
            <a:normAutofit/>
          </a:bodyPr>
          <a:lstStyle/>
          <a:p>
            <a:r>
              <a:rPr lang="en-US" sz="3600"/>
              <a:t>Lung Sliding</a:t>
            </a:r>
          </a:p>
        </p:txBody>
      </p:sp>
      <p:pic>
        <p:nvPicPr>
          <p:cNvPr id="4" name="Lung Sliding">
            <a:hlinkClick r:id="" action="ppaction://media"/>
            <a:extLst>
              <a:ext uri="{FF2B5EF4-FFF2-40B4-BE49-F238E27FC236}">
                <a16:creationId xmlns:a16="http://schemas.microsoft.com/office/drawing/2014/main" id="{D41CC787-9937-A7C2-4CBB-73C823ED02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338" y="2155257"/>
            <a:ext cx="4352421" cy="297566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F5C5E-9575-380E-3824-67157A6DA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5179" y="3243151"/>
            <a:ext cx="3978442" cy="241971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Movement between the two layers of the pleura can be observed</a:t>
            </a:r>
          </a:p>
          <a:p>
            <a:r>
              <a:rPr lang="en-US" sz="2000"/>
              <a:t>'Ants on a Log'</a:t>
            </a:r>
          </a:p>
        </p:txBody>
      </p:sp>
    </p:spTree>
    <p:extLst>
      <p:ext uri="{BB962C8B-B14F-4D97-AF65-F5344CB8AC3E}">
        <p14:creationId xmlns:p14="http://schemas.microsoft.com/office/powerpoint/2010/main" val="71687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2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rushVTI">
  <a:themeElements>
    <a:clrScheme name="AnalogousFromRegularSeedRightStep">
      <a:dk1>
        <a:srgbClr val="000000"/>
      </a:dk1>
      <a:lt1>
        <a:srgbClr val="FFFFFF"/>
      </a:lt1>
      <a:dk2>
        <a:srgbClr val="1B2830"/>
      </a:dk2>
      <a:lt2>
        <a:srgbClr val="F3F0F2"/>
      </a:lt2>
      <a:accent1>
        <a:srgbClr val="46B381"/>
      </a:accent1>
      <a:accent2>
        <a:srgbClr val="3BB1AC"/>
      </a:accent2>
      <a:accent3>
        <a:srgbClr val="4D97C3"/>
      </a:accent3>
      <a:accent4>
        <a:srgbClr val="3B53B1"/>
      </a:accent4>
      <a:accent5>
        <a:srgbClr val="654DC3"/>
      </a:accent5>
      <a:accent6>
        <a:srgbClr val="853BB1"/>
      </a:accent6>
      <a:hlink>
        <a:srgbClr val="BF417B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726C55B48654846A5C4ED38CD24EF1F" ma:contentTypeVersion="14" ma:contentTypeDescription="Ein neues Dokument erstellen." ma:contentTypeScope="" ma:versionID="d3db9b22a1d00cb1e5da141f68a5b182">
  <xsd:schema xmlns:xsd="http://www.w3.org/2001/XMLSchema" xmlns:xs="http://www.w3.org/2001/XMLSchema" xmlns:p="http://schemas.microsoft.com/office/2006/metadata/properties" xmlns:ns3="516f239d-0638-4e82-884c-470922551b51" xmlns:ns4="24672964-76aa-4e55-91d9-4709d13a266d" targetNamespace="http://schemas.microsoft.com/office/2006/metadata/properties" ma:root="true" ma:fieldsID="e86a18f5c2352770bc644134c8a270d7" ns3:_="" ns4:_="">
    <xsd:import namespace="516f239d-0638-4e82-884c-470922551b51"/>
    <xsd:import namespace="24672964-76aa-4e55-91d9-4709d13a266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6f239d-0638-4e82-884c-470922551b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672964-76aa-4e55-91d9-4709d13a266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16f239d-0638-4e82-884c-470922551b51" xsi:nil="true"/>
  </documentManagement>
</p:properties>
</file>

<file path=customXml/itemProps1.xml><?xml version="1.0" encoding="utf-8"?>
<ds:datastoreItem xmlns:ds="http://schemas.openxmlformats.org/officeDocument/2006/customXml" ds:itemID="{898853BF-E0EF-48F9-BE69-A036D2F73E1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CF11A3B-CF4F-40F0-8C1F-BFDBC26191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6f239d-0638-4e82-884c-470922551b51"/>
    <ds:schemaRef ds:uri="24672964-76aa-4e55-91d9-4709d13a26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348F222-E739-42D6-AC17-3A5299E02505}">
  <ds:schemaRefs>
    <ds:schemaRef ds:uri="http://purl.org/dc/elements/1.1/"/>
    <ds:schemaRef ds:uri="http://schemas.microsoft.com/office/2006/metadata/properties"/>
    <ds:schemaRef ds:uri="516f239d-0638-4e82-884c-470922551b51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24672964-76aa-4e55-91d9-4709d13a266d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</TotalTime>
  <Words>737</Words>
  <Application>Microsoft Office PowerPoint</Application>
  <PresentationFormat>Widescreen</PresentationFormat>
  <Paragraphs>104</Paragraphs>
  <Slides>25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BrushVTI</vt:lpstr>
      <vt:lpstr>Lung Ultrasound  Basic Techniques for rapid evaluation of dyspnea</vt:lpstr>
      <vt:lpstr>Introduction</vt:lpstr>
      <vt:lpstr>Goals</vt:lpstr>
      <vt:lpstr>Why wouldn't we ultrasound the lungs???</vt:lpstr>
      <vt:lpstr>What can you see?</vt:lpstr>
      <vt:lpstr>Landmarks</vt:lpstr>
      <vt:lpstr>Landmarks</vt:lpstr>
      <vt:lpstr>Find the Liver and Speen</vt:lpstr>
      <vt:lpstr>Lung Sliding</vt:lpstr>
      <vt:lpstr>Curtain Sign</vt:lpstr>
      <vt:lpstr>What are A-Lines?</vt:lpstr>
      <vt:lpstr>B-Lines</vt:lpstr>
      <vt:lpstr>Patterns of B-Lines</vt:lpstr>
      <vt:lpstr>Consolidated Lung</vt:lpstr>
      <vt:lpstr>Pneumonia</vt:lpstr>
      <vt:lpstr>What Probe to Use?</vt:lpstr>
      <vt:lpstr>Where to Examine</vt:lpstr>
      <vt:lpstr>Patterns of Disease</vt:lpstr>
      <vt:lpstr>Patterns of Disease</vt:lpstr>
      <vt:lpstr>Patterns of Disease</vt:lpstr>
      <vt:lpstr>Patterns of Disease</vt:lpstr>
      <vt:lpstr>How good is Lung Ultrasound?</vt:lpstr>
      <vt:lpstr>How good is Lung Ultrasound?</vt:lpstr>
      <vt:lpstr>Summary</vt:lpstr>
      <vt:lpstr>References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Adam Flynn</cp:lastModifiedBy>
  <cp:revision>566</cp:revision>
  <dcterms:created xsi:type="dcterms:W3CDTF">2023-06-01T15:25:03Z</dcterms:created>
  <dcterms:modified xsi:type="dcterms:W3CDTF">2023-06-14T04:09:37Z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0x0101005726C55B48654846A5C4ED38CD24EF1F</vt:lpwstr>
  </property>
</Properties>
</file>